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19" name="Google Shape;219;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6" name="Google Shape;256;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64" name="Google Shape;264;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80" name="Google Shape;280;p1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87" name="Google Shape;287;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4" name="Google Shape;294;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1" name="Google Shape;301;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9" name="Google Shape;309;p2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7" name="Google Shape;317;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5" name="Google Shape;32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3" name="Google Shape;333;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9" name="Google Shape;33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0" name="Google Shape;350;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1" name="Google Shape;361;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7" name="Google Shape;37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2" name="Google Shape;392;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05" name="Google Shape;405;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2" name="Google Shape;412;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9" name="Google Shape;419;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7" name="Google Shape;427;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4" name="Google Shape;434;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1" name="Google Shape;441;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52" name="Google Shape;45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003.06792v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003.06792v2"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tsm4b1q59ZaMnZ3RnG0ZlFtsY08yz4Ng/view?usp=shar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hyperlink" Target="https://forms.gle/ExfRxyVqT8hPA1jx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BMza5yrwZ9s" TargetMode="External"/><Relationship Id="rId13" Type="http://schemas.openxmlformats.org/officeDocument/2006/relationships/hyperlink" Target="https://link.springer.com/chapter/10.1007/978-3-030-67070-2_24" TargetMode="External"/><Relationship Id="rId3" Type="http://schemas.openxmlformats.org/officeDocument/2006/relationships/hyperlink" Target="https://github.com/sayakpaul/MIRNet-TFLite-TRT" TargetMode="External"/><Relationship Id="rId7" Type="http://schemas.openxmlformats.org/officeDocument/2006/relationships/hyperlink" Target="https://arxiv.org/pdf/2003.06792v2" TargetMode="External"/><Relationship Id="rId12" Type="http://schemas.openxmlformats.org/officeDocument/2006/relationships/hyperlink" Target="https://colab.research.google.com/github/Rishit-dagli/MIRNet-TFJS/blob/main/MIRNet_Saved_Model.ipynb#scrollTo=eJTia8yDMzf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github.com/soumik12345/MIRNet/?tab=readme-ov-file" TargetMode="External"/><Relationship Id="rId11" Type="http://schemas.openxmlformats.org/officeDocument/2006/relationships/hyperlink" Target="https://colab.research.google.com/github/Rishit-dagli/MIRNet-TFJS/blob/main/MIRNet_TFJS.ipynb#scrollTo=1VEYuMMPEcQh" TargetMode="External"/><Relationship Id="rId5" Type="http://schemas.openxmlformats.org/officeDocument/2006/relationships/hyperlink" Target="https://github.com/sayakpaul/MIRNet-TFLite-TRT?tab=readme-ov-file" TargetMode="External"/><Relationship Id="rId10" Type="http://schemas.openxmlformats.org/officeDocument/2006/relationships/hyperlink" Target="https://keras.io/examples/vision/mirnet/" TargetMode="External"/><Relationship Id="rId4" Type="http://schemas.openxmlformats.org/officeDocument/2006/relationships/hyperlink" Target="https://github.com/bhattbhavesh91/low-light-image-enhancement-tutorial" TargetMode="External"/><Relationship Id="rId9" Type="http://schemas.openxmlformats.org/officeDocument/2006/relationships/hyperlink" Target="https://www.youtube.com/watch?v=BdJT3u71EDo" TargetMode="External"/><Relationship Id="rId14" Type="http://schemas.openxmlformats.org/officeDocument/2006/relationships/hyperlink" Target="https://rishit-dagli.github.io/MIRNet-TFJ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24000" y="819807"/>
            <a:ext cx="9144000"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miRNET</a:t>
            </a:r>
            <a:br>
              <a:rPr lang="pt-BR" b="1" i="1"/>
            </a:br>
            <a:endParaRPr b="1" i="1"/>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5060998" y="3801132"/>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82" name="Google Shape;18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Design de rede neural em escala única (alta resolução)</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228600" algn="l" rtl="0">
              <a:lnSpc>
                <a:spcPct val="90000"/>
              </a:lnSpc>
              <a:spcBef>
                <a:spcPts val="1000"/>
              </a:spcBef>
              <a:spcAft>
                <a:spcPts val="0"/>
              </a:spcAft>
              <a:buClr>
                <a:schemeClr val="dk1"/>
              </a:buClr>
              <a:buSzPts val="2800"/>
              <a:buChar char="•"/>
            </a:pPr>
            <a:r>
              <a:rPr lang="pt-BR" b="1" dirty="0"/>
              <a:t>Encode-</a:t>
            </a:r>
            <a:r>
              <a:rPr lang="pt-BR" b="1" dirty="0" err="1"/>
              <a:t>Decoder</a:t>
            </a:r>
            <a:r>
              <a:rPr lang="pt-BR" b="1" dirty="0"/>
              <a:t> (</a:t>
            </a:r>
            <a:r>
              <a:rPr lang="pt-BR" b="1" dirty="0" err="1"/>
              <a:t>Downsampling</a:t>
            </a:r>
            <a:r>
              <a:rPr lang="pt-BR" b="1" dirty="0"/>
              <a:t> </a:t>
            </a:r>
            <a:r>
              <a:rPr lang="pt-BR" b="1" dirty="0" err="1"/>
              <a:t>and</a:t>
            </a:r>
            <a:r>
              <a:rPr lang="pt-BR" b="1" dirty="0"/>
              <a:t> </a:t>
            </a:r>
            <a:r>
              <a:rPr lang="pt-BR" b="1" dirty="0" err="1"/>
              <a:t>Upsamplig</a:t>
            </a:r>
            <a:r>
              <a:rPr lang="pt-BR" b="1" dirty="0"/>
              <a:t>)</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83" name="Google Shape;183;p22"/>
          <p:cNvSpPr/>
          <p:nvPr/>
        </p:nvSpPr>
        <p:spPr>
          <a:xfrm>
            <a:off x="977444"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22"/>
          <p:cNvSpPr txBox="1"/>
          <p:nvPr/>
        </p:nvSpPr>
        <p:spPr>
          <a:xfrm>
            <a:off x="2590728" y="2504786"/>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85" name="Google Shape;185;p22"/>
          <p:cNvSpPr/>
          <p:nvPr/>
        </p:nvSpPr>
        <p:spPr>
          <a:xfrm>
            <a:off x="3769915" y="2836617"/>
            <a:ext cx="376292" cy="175575"/>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22"/>
          <p:cNvSpPr/>
          <p:nvPr/>
        </p:nvSpPr>
        <p:spPr>
          <a:xfrm>
            <a:off x="823757" y="5129195"/>
            <a:ext cx="611439" cy="84631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22"/>
          <p:cNvSpPr/>
          <p:nvPr/>
        </p:nvSpPr>
        <p:spPr>
          <a:xfrm>
            <a:off x="1325346" y="5260801"/>
            <a:ext cx="517475" cy="597597"/>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2"/>
          <p:cNvSpPr/>
          <p:nvPr/>
        </p:nvSpPr>
        <p:spPr>
          <a:xfrm>
            <a:off x="1818393" y="5424216"/>
            <a:ext cx="427170" cy="38242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22"/>
          <p:cNvSpPr txBox="1"/>
          <p:nvPr/>
        </p:nvSpPr>
        <p:spPr>
          <a:xfrm>
            <a:off x="2226019" y="5233265"/>
            <a:ext cx="59940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90" name="Google Shape;190;p22"/>
          <p:cNvSpPr/>
          <p:nvPr/>
        </p:nvSpPr>
        <p:spPr>
          <a:xfrm>
            <a:off x="440560" y="5439800"/>
            <a:ext cx="383197" cy="17613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2"/>
          <p:cNvSpPr/>
          <p:nvPr/>
        </p:nvSpPr>
        <p:spPr>
          <a:xfrm>
            <a:off x="2857045" y="5479447"/>
            <a:ext cx="427170" cy="38242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22"/>
          <p:cNvSpPr/>
          <p:nvPr/>
        </p:nvSpPr>
        <p:spPr>
          <a:xfrm>
            <a:off x="3264603" y="5363254"/>
            <a:ext cx="517475" cy="597597"/>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2"/>
          <p:cNvSpPr/>
          <p:nvPr/>
        </p:nvSpPr>
        <p:spPr>
          <a:xfrm>
            <a:off x="3777898" y="5233265"/>
            <a:ext cx="611439" cy="84631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22"/>
          <p:cNvSpPr/>
          <p:nvPr/>
        </p:nvSpPr>
        <p:spPr>
          <a:xfrm>
            <a:off x="4443144" y="5551467"/>
            <a:ext cx="469570" cy="20990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22"/>
          <p:cNvSpPr txBox="1"/>
          <p:nvPr/>
        </p:nvSpPr>
        <p:spPr>
          <a:xfrm>
            <a:off x="5623642" y="2343485"/>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96" name="Google Shape;196;p22"/>
          <p:cNvSpPr/>
          <p:nvPr/>
        </p:nvSpPr>
        <p:spPr>
          <a:xfrm>
            <a:off x="5138237" y="5143034"/>
            <a:ext cx="396284" cy="438864"/>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2"/>
          <p:cNvSpPr txBox="1"/>
          <p:nvPr/>
        </p:nvSpPr>
        <p:spPr>
          <a:xfrm>
            <a:off x="5526716" y="5060663"/>
            <a:ext cx="280699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2"/>
          <p:cNvSpPr/>
          <p:nvPr/>
        </p:nvSpPr>
        <p:spPr>
          <a:xfrm rot="-8251585">
            <a:off x="5164058" y="5670651"/>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2"/>
          <p:cNvSpPr/>
          <p:nvPr/>
        </p:nvSpPr>
        <p:spPr>
          <a:xfrm>
            <a:off x="447781" y="2886630"/>
            <a:ext cx="383197" cy="17613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22"/>
          <p:cNvSpPr/>
          <p:nvPr/>
        </p:nvSpPr>
        <p:spPr>
          <a:xfrm>
            <a:off x="1502692"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2"/>
          <p:cNvSpPr/>
          <p:nvPr/>
        </p:nvSpPr>
        <p:spPr>
          <a:xfrm>
            <a:off x="2071817" y="2570577"/>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2"/>
          <p:cNvSpPr/>
          <p:nvPr/>
        </p:nvSpPr>
        <p:spPr>
          <a:xfrm>
            <a:off x="3077673"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2"/>
          <p:cNvSpPr/>
          <p:nvPr/>
        </p:nvSpPr>
        <p:spPr>
          <a:xfrm>
            <a:off x="5138236" y="2504786"/>
            <a:ext cx="396284" cy="438864"/>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2"/>
          <p:cNvSpPr/>
          <p:nvPr/>
        </p:nvSpPr>
        <p:spPr>
          <a:xfrm rot="-8251585">
            <a:off x="5208620" y="3455438"/>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2"/>
          <p:cNvSpPr/>
          <p:nvPr/>
        </p:nvSpPr>
        <p:spPr>
          <a:xfrm rot="396671">
            <a:off x="7502433" y="3622350"/>
            <a:ext cx="1778303" cy="20770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2"/>
          <p:cNvSpPr/>
          <p:nvPr/>
        </p:nvSpPr>
        <p:spPr>
          <a:xfrm rot="-1919892">
            <a:off x="7723724" y="5204298"/>
            <a:ext cx="1778748" cy="21035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22"/>
          <p:cNvSpPr txBox="1"/>
          <p:nvPr/>
        </p:nvSpPr>
        <p:spPr>
          <a:xfrm>
            <a:off x="9762526" y="3651867"/>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22"/>
          <p:cNvSpPr/>
          <p:nvPr/>
        </p:nvSpPr>
        <p:spPr>
          <a:xfrm rot="-8251585">
            <a:off x="9403138" y="3632568"/>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22"/>
          <p:cNvSpPr/>
          <p:nvPr/>
        </p:nvSpPr>
        <p:spPr>
          <a:xfrm rot="-8251585">
            <a:off x="9378418" y="4353083"/>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22"/>
          <p:cNvSpPr txBox="1"/>
          <p:nvPr/>
        </p:nvSpPr>
        <p:spPr>
          <a:xfrm>
            <a:off x="9773600" y="2967673"/>
            <a:ext cx="224498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600" b="1">
                <a:solidFill>
                  <a:schemeClr val="dk1"/>
                </a:solidFill>
                <a:latin typeface="Calibri"/>
                <a:ea typeface="Calibri"/>
                <a:cs typeface="Calibri"/>
                <a:sym typeface="Calibri"/>
              </a:rPr>
              <a:t>miRNET</a:t>
            </a:r>
            <a:endParaRPr sz="3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216" name="Google Shape;216;p23"/>
          <p:cNvPicPr preferRelativeResize="0">
            <a:picLocks noGrp="1"/>
          </p:cNvPicPr>
          <p:nvPr>
            <p:ph type="body" idx="1"/>
          </p:nvPr>
        </p:nvPicPr>
        <p:blipFill rotWithShape="1">
          <a:blip r:embed="rId3">
            <a:alphaModFix/>
          </a:blip>
          <a:srcRect/>
          <a:stretch/>
        </p:blipFill>
        <p:spPr>
          <a:xfrm>
            <a:off x="1576124" y="1825625"/>
            <a:ext cx="9039751"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222" name="Google Shape;222;p24"/>
          <p:cNvPicPr preferRelativeResize="0"/>
          <p:nvPr/>
        </p:nvPicPr>
        <p:blipFill rotWithShape="1">
          <a:blip r:embed="rId3">
            <a:alphaModFix/>
          </a:blip>
          <a:srcRect l="5854" r="24633" b="26621"/>
          <a:stretch/>
        </p:blipFill>
        <p:spPr>
          <a:xfrm>
            <a:off x="2702442" y="3118959"/>
            <a:ext cx="6283842" cy="3192942"/>
          </a:xfrm>
          <a:prstGeom prst="rect">
            <a:avLst/>
          </a:prstGeom>
          <a:noFill/>
          <a:ln>
            <a:noFill/>
          </a:ln>
        </p:spPr>
      </p:pic>
      <p:pic>
        <p:nvPicPr>
          <p:cNvPr id="223" name="Google Shape;223;p24"/>
          <p:cNvPicPr preferRelativeResize="0"/>
          <p:nvPr/>
        </p:nvPicPr>
        <p:blipFill rotWithShape="1">
          <a:blip r:embed="rId4">
            <a:alphaModFix/>
          </a:blip>
          <a:srcRect/>
          <a:stretch/>
        </p:blipFill>
        <p:spPr>
          <a:xfrm>
            <a:off x="2702442" y="5667044"/>
            <a:ext cx="2922071" cy="644857"/>
          </a:xfrm>
          <a:prstGeom prst="rect">
            <a:avLst/>
          </a:prstGeom>
          <a:noFill/>
          <a:ln>
            <a:noFill/>
          </a:ln>
        </p:spPr>
      </p:pic>
      <p:pic>
        <p:nvPicPr>
          <p:cNvPr id="224" name="Google Shape;224;p24"/>
          <p:cNvPicPr preferRelativeResize="0"/>
          <p:nvPr/>
        </p:nvPicPr>
        <p:blipFill rotWithShape="1">
          <a:blip r:embed="rId4">
            <a:alphaModFix/>
          </a:blip>
          <a:srcRect/>
          <a:stretch/>
        </p:blipFill>
        <p:spPr>
          <a:xfrm>
            <a:off x="7892903" y="5957777"/>
            <a:ext cx="1991003" cy="644857"/>
          </a:xfrm>
          <a:prstGeom prst="rect">
            <a:avLst/>
          </a:prstGeom>
          <a:noFill/>
          <a:ln>
            <a:noFill/>
          </a:ln>
        </p:spPr>
      </p:pic>
      <p:pic>
        <p:nvPicPr>
          <p:cNvPr id="225" name="Google Shape;225;p24"/>
          <p:cNvPicPr preferRelativeResize="0"/>
          <p:nvPr/>
        </p:nvPicPr>
        <p:blipFill rotWithShape="1">
          <a:blip r:embed="rId4">
            <a:alphaModFix/>
          </a:blip>
          <a:srcRect/>
          <a:stretch/>
        </p:blipFill>
        <p:spPr>
          <a:xfrm>
            <a:off x="6327775" y="5667043"/>
            <a:ext cx="2740026" cy="644857"/>
          </a:xfrm>
          <a:prstGeom prst="rect">
            <a:avLst/>
          </a:prstGeom>
          <a:noFill/>
          <a:ln>
            <a:noFill/>
          </a:ln>
        </p:spPr>
      </p:pic>
      <p:pic>
        <p:nvPicPr>
          <p:cNvPr id="226" name="Google Shape;226;p24"/>
          <p:cNvPicPr preferRelativeResize="0"/>
          <p:nvPr/>
        </p:nvPicPr>
        <p:blipFill rotWithShape="1">
          <a:blip r:embed="rId5">
            <a:alphaModFix/>
          </a:blip>
          <a:srcRect/>
          <a:stretch/>
        </p:blipFill>
        <p:spPr>
          <a:xfrm>
            <a:off x="6042746" y="5729233"/>
            <a:ext cx="285030" cy="123570"/>
          </a:xfrm>
          <a:prstGeom prst="rect">
            <a:avLst/>
          </a:prstGeom>
          <a:noFill/>
          <a:ln>
            <a:noFill/>
          </a:ln>
        </p:spPr>
      </p:pic>
      <p:pic>
        <p:nvPicPr>
          <p:cNvPr id="227" name="Google Shape;227;p24"/>
          <p:cNvPicPr preferRelativeResize="0"/>
          <p:nvPr/>
        </p:nvPicPr>
        <p:blipFill rotWithShape="1">
          <a:blip r:embed="rId5">
            <a:alphaModFix/>
          </a:blip>
          <a:srcRect/>
          <a:stretch/>
        </p:blipFill>
        <p:spPr>
          <a:xfrm>
            <a:off x="5602214" y="5707802"/>
            <a:ext cx="285030" cy="123570"/>
          </a:xfrm>
          <a:prstGeom prst="rect">
            <a:avLst/>
          </a:prstGeom>
          <a:noFill/>
          <a:ln>
            <a:noFill/>
          </a:ln>
        </p:spPr>
      </p:pic>
      <p:sp>
        <p:nvSpPr>
          <p:cNvPr id="228" name="Google Shape;22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 rede miRNET é baseada em design residual recursivo. O núcleo desta abordagem é um bloco residual multi-escala (MRB) onde contém vários elementos chaves para abordagem.</a:t>
            </a:r>
            <a:endParaRPr/>
          </a:p>
          <a:p>
            <a:pPr marL="228600" lvl="0" indent="-50800" algn="l" rtl="0">
              <a:lnSpc>
                <a:spcPct val="90000"/>
              </a:lnSpc>
              <a:spcBef>
                <a:spcPts val="1000"/>
              </a:spcBef>
              <a:spcAft>
                <a:spcPts val="0"/>
              </a:spcAft>
              <a:buClr>
                <a:schemeClr val="dk1"/>
              </a:buClr>
              <a:buSzPts val="2800"/>
              <a:buNone/>
            </a:pPr>
            <a:endParaRPr b="1"/>
          </a:p>
        </p:txBody>
      </p:sp>
      <p:pic>
        <p:nvPicPr>
          <p:cNvPr id="229" name="Google Shape;229;p24"/>
          <p:cNvPicPr preferRelativeResize="0"/>
          <p:nvPr/>
        </p:nvPicPr>
        <p:blipFill rotWithShape="1">
          <a:blip r:embed="rId6">
            <a:alphaModFix/>
          </a:blip>
          <a:srcRect/>
          <a:stretch/>
        </p:blipFill>
        <p:spPr>
          <a:xfrm>
            <a:off x="9030849" y="2830686"/>
            <a:ext cx="3057898" cy="3346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35" name="Google Shape;23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principal é dedicado a preservar a resolução espacial dos recursos em toda rede, permitindo manter detalhes espaciais precisos.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36" name="Google Shape;236;p25"/>
          <p:cNvPicPr preferRelativeResize="0"/>
          <p:nvPr/>
        </p:nvPicPr>
        <p:blipFill rotWithShape="1">
          <a:blip r:embed="rId3">
            <a:alphaModFix/>
          </a:blip>
          <a:srcRect/>
          <a:stretch/>
        </p:blipFill>
        <p:spPr>
          <a:xfrm>
            <a:off x="961534" y="3572609"/>
            <a:ext cx="7030431" cy="857370"/>
          </a:xfrm>
          <a:prstGeom prst="rect">
            <a:avLst/>
          </a:prstGeom>
          <a:noFill/>
          <a:ln>
            <a:noFill/>
          </a:ln>
        </p:spPr>
      </p:pic>
      <p:pic>
        <p:nvPicPr>
          <p:cNvPr id="237" name="Google Shape;237;p25"/>
          <p:cNvPicPr preferRelativeResize="0"/>
          <p:nvPr/>
        </p:nvPicPr>
        <p:blipFill rotWithShape="1">
          <a:blip r:embed="rId4">
            <a:alphaModFix/>
          </a:blip>
          <a:srcRect/>
          <a:stretch/>
        </p:blipFill>
        <p:spPr>
          <a:xfrm>
            <a:off x="8084240" y="2734000"/>
            <a:ext cx="3269560" cy="357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43" name="Google Shape;243;p26"/>
          <p:cNvSpPr txBox="1">
            <a:spLocks noGrp="1"/>
          </p:cNvSpPr>
          <p:nvPr>
            <p:ph type="body" idx="1"/>
          </p:nvPr>
        </p:nvSpPr>
        <p:spPr>
          <a:xfrm>
            <a:off x="838201" y="1690688"/>
            <a:ext cx="52578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a:t>Unidade de atenção dupla (DAU)</a:t>
            </a:r>
            <a:endParaRPr/>
          </a:p>
          <a:p>
            <a:pPr marL="228600" lvl="0" indent="-228600" algn="l" rtl="0">
              <a:lnSpc>
                <a:spcPct val="90000"/>
              </a:lnSpc>
              <a:spcBef>
                <a:spcPts val="1000"/>
              </a:spcBef>
              <a:spcAft>
                <a:spcPts val="0"/>
              </a:spcAft>
              <a:buClr>
                <a:schemeClr val="dk1"/>
              </a:buClr>
              <a:buSzPts val="2400"/>
              <a:buChar char="•"/>
            </a:pPr>
            <a:r>
              <a:rPr lang="pt-BR" sz="2400"/>
              <a:t>Utilizada para extrair características nos fluxos convolucionais. </a:t>
            </a:r>
            <a:br>
              <a:rPr lang="pt-BR" sz="2400"/>
            </a:br>
            <a:endParaRPr sz="2400"/>
          </a:p>
          <a:p>
            <a:pPr marL="228600" lvl="0" indent="-228600" algn="l" rtl="0">
              <a:lnSpc>
                <a:spcPct val="90000"/>
              </a:lnSpc>
              <a:spcBef>
                <a:spcPts val="1000"/>
              </a:spcBef>
              <a:spcAft>
                <a:spcPts val="0"/>
              </a:spcAft>
              <a:buClr>
                <a:schemeClr val="dk1"/>
              </a:buClr>
              <a:buSzPts val="2400"/>
              <a:buChar char="•"/>
            </a:pPr>
            <a:r>
              <a:rPr lang="pt-BR" sz="2400"/>
              <a:t>Partilha informações dentro de um tensor de características, tanto ao longo das dimensões espaciais como do canal. </a:t>
            </a:r>
            <a:br>
              <a:rPr lang="pt-BR" sz="2400"/>
            </a:br>
            <a:endParaRPr sz="2400"/>
          </a:p>
          <a:p>
            <a:pPr marL="228600" lvl="0" indent="-228600" algn="l" rtl="0">
              <a:lnSpc>
                <a:spcPct val="90000"/>
              </a:lnSpc>
              <a:spcBef>
                <a:spcPts val="1000"/>
              </a:spcBef>
              <a:spcAft>
                <a:spcPts val="0"/>
              </a:spcAft>
              <a:buClr>
                <a:schemeClr val="dk1"/>
              </a:buClr>
              <a:buSzPts val="2400"/>
              <a:buChar char="•"/>
            </a:pPr>
            <a:r>
              <a:rPr lang="pt-BR" sz="2400"/>
              <a:t>suprime as características menos úteis e só permite que as mais informativas passem adiante. </a:t>
            </a:r>
            <a:endParaRPr/>
          </a:p>
          <a:p>
            <a:pPr marL="228600" lvl="0" indent="-50800" algn="l" rtl="0">
              <a:lnSpc>
                <a:spcPct val="90000"/>
              </a:lnSpc>
              <a:spcBef>
                <a:spcPts val="1000"/>
              </a:spcBef>
              <a:spcAft>
                <a:spcPts val="0"/>
              </a:spcAft>
              <a:buClr>
                <a:schemeClr val="dk1"/>
              </a:buClr>
              <a:buSzPts val="2800"/>
              <a:buNone/>
            </a:pPr>
            <a:endParaRPr/>
          </a:p>
        </p:txBody>
      </p:sp>
      <p:pic>
        <p:nvPicPr>
          <p:cNvPr id="244" name="Google Shape;244;p26"/>
          <p:cNvPicPr preferRelativeResize="0"/>
          <p:nvPr/>
        </p:nvPicPr>
        <p:blipFill rotWithShape="1">
          <a:blip r:embed="rId3">
            <a:alphaModFix/>
          </a:blip>
          <a:srcRect/>
          <a:stretch/>
        </p:blipFill>
        <p:spPr>
          <a:xfrm>
            <a:off x="5891524" y="2638425"/>
            <a:ext cx="6300476" cy="1952625"/>
          </a:xfrm>
          <a:prstGeom prst="rect">
            <a:avLst/>
          </a:prstGeom>
          <a:noFill/>
          <a:ln>
            <a:noFill/>
          </a:ln>
        </p:spPr>
      </p:pic>
      <p:pic>
        <p:nvPicPr>
          <p:cNvPr id="245" name="Google Shape;245;p26"/>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51" name="Google Shape;25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a:t>
            </a:r>
            <a:r>
              <a:rPr lang="pt-BR" b="1"/>
              <a:t>Spatial Attention </a:t>
            </a:r>
            <a:r>
              <a:rPr lang="pt-BR"/>
              <a:t>foi concebido para explorar as dependências inter-espaciais das características convolucionais. O objetivo da Atenção espacial é gerar um mapa de atenção espacial e utilizá-lo para recalibrar as características de entrada.</a:t>
            </a:r>
            <a:endParaRPr/>
          </a:p>
        </p:txBody>
      </p:sp>
      <p:pic>
        <p:nvPicPr>
          <p:cNvPr id="252" name="Google Shape;252;p27"/>
          <p:cNvPicPr preferRelativeResize="0"/>
          <p:nvPr/>
        </p:nvPicPr>
        <p:blipFill rotWithShape="1">
          <a:blip r:embed="rId3">
            <a:alphaModFix/>
          </a:blip>
          <a:srcRect l="15449" r="20083" b="54874"/>
          <a:stretch/>
        </p:blipFill>
        <p:spPr>
          <a:xfrm>
            <a:off x="3114424" y="4001294"/>
            <a:ext cx="5963151" cy="1106580"/>
          </a:xfrm>
          <a:prstGeom prst="rect">
            <a:avLst/>
          </a:prstGeom>
          <a:noFill/>
          <a:ln>
            <a:noFill/>
          </a:ln>
        </p:spPr>
      </p:pic>
      <p:pic>
        <p:nvPicPr>
          <p:cNvPr id="253" name="Google Shape;253;p27"/>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59" name="Google Shape;259;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 Para gerar o mapa de atenção espacial, o ramo de atenção espacial começa por aplicar de forma independente as operações Global Average Pooling e Max Pooling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endParaRPr/>
          </a:p>
        </p:txBody>
      </p:sp>
      <p:pic>
        <p:nvPicPr>
          <p:cNvPr id="260" name="Google Shape;260;p28"/>
          <p:cNvPicPr preferRelativeResize="0"/>
          <p:nvPr/>
        </p:nvPicPr>
        <p:blipFill rotWithShape="1">
          <a:blip r:embed="rId3">
            <a:alphaModFix/>
          </a:blip>
          <a:srcRect l="15449" r="20083" b="54874"/>
          <a:stretch/>
        </p:blipFill>
        <p:spPr>
          <a:xfrm>
            <a:off x="3114424" y="5070383"/>
            <a:ext cx="5963151" cy="1106580"/>
          </a:xfrm>
          <a:prstGeom prst="rect">
            <a:avLst/>
          </a:prstGeom>
          <a:noFill/>
          <a:ln>
            <a:noFill/>
          </a:ln>
        </p:spPr>
      </p:pic>
      <p:pic>
        <p:nvPicPr>
          <p:cNvPr id="261" name="Google Shape;261;p28"/>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67" name="Google Shape;26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a:t>
            </a:r>
            <a:r>
              <a:rPr lang="pt-BR" b="1"/>
              <a:t>Channel Attention </a:t>
            </a:r>
            <a:r>
              <a:rPr lang="pt-BR"/>
              <a:t>explora as relações inter-canais dos mapas de características convolucionais aplicando as operações squeeze e excitation. O objetivo da Atenção espacial é gerar um mapa de atenção espacial e utilizá-lo para recalibrar as características de entrada.</a:t>
            </a:r>
            <a:endParaRPr/>
          </a:p>
        </p:txBody>
      </p:sp>
      <p:pic>
        <p:nvPicPr>
          <p:cNvPr id="268" name="Google Shape;268;p29"/>
          <p:cNvPicPr preferRelativeResize="0"/>
          <p:nvPr/>
        </p:nvPicPr>
        <p:blipFill rotWithShape="1">
          <a:blip r:embed="rId3">
            <a:alphaModFix/>
          </a:blip>
          <a:srcRect l="15630" t="50226" r="20248" b="9237"/>
          <a:stretch/>
        </p:blipFill>
        <p:spPr>
          <a:xfrm>
            <a:off x="2657475" y="4001294"/>
            <a:ext cx="6877050" cy="1152526"/>
          </a:xfrm>
          <a:prstGeom prst="rect">
            <a:avLst/>
          </a:prstGeom>
          <a:noFill/>
          <a:ln>
            <a:noFill/>
          </a:ln>
        </p:spPr>
      </p:pic>
      <p:pic>
        <p:nvPicPr>
          <p:cNvPr id="269" name="Google Shape;269;p29"/>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75" name="Google Shape;27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 Dado um mapa de características, a operação de compressão aplica o Global Average Pooling em todas as dimensões espaciais para codificar o contexto global, produzindo assim um descritor de características. O operador de excitação passa este descritor de características através de duas camadas convolucionais seguidas de uma ativação sigmoide. Finalmente, a saída do ramo Atenção do Canal é obtida através do reescalonamento do mapa de características de entrada com as ativações de saída.</a:t>
            </a:r>
            <a:endParaRPr/>
          </a:p>
        </p:txBody>
      </p:sp>
      <p:pic>
        <p:nvPicPr>
          <p:cNvPr id="276" name="Google Shape;276;p30"/>
          <p:cNvPicPr preferRelativeResize="0"/>
          <p:nvPr/>
        </p:nvPicPr>
        <p:blipFill rotWithShape="1">
          <a:blip r:embed="rId3">
            <a:alphaModFix/>
          </a:blip>
          <a:srcRect l="15630" t="50226" r="20248" b="9237"/>
          <a:stretch/>
        </p:blipFill>
        <p:spPr>
          <a:xfrm>
            <a:off x="2657475" y="5159374"/>
            <a:ext cx="6877050" cy="1152526"/>
          </a:xfrm>
          <a:prstGeom prst="rect">
            <a:avLst/>
          </a:prstGeom>
          <a:noFill/>
          <a:ln>
            <a:noFill/>
          </a:ln>
        </p:spPr>
      </p:pic>
      <p:pic>
        <p:nvPicPr>
          <p:cNvPr id="277" name="Google Shape;277;p30"/>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83" name="Google Shape;283;p31"/>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Em seguida é adicionado fluxo de convolução paralela, que processam recursos, em resoluções espaciais mais baixas (Downsamplig). Fornecendo recursos semanticamente mais ricos.</a:t>
            </a:r>
            <a:endParaRPr/>
          </a:p>
        </p:txBody>
      </p:sp>
      <p:pic>
        <p:nvPicPr>
          <p:cNvPr id="284" name="Google Shape;284;p31"/>
          <p:cNvPicPr preferRelativeResize="0"/>
          <p:nvPr/>
        </p:nvPicPr>
        <p:blipFill rotWithShape="1">
          <a:blip r:embed="rId3">
            <a:alphaModFix/>
          </a:blip>
          <a:srcRect/>
          <a:stretch/>
        </p:blipFill>
        <p:spPr>
          <a:xfrm>
            <a:off x="1381537" y="3016251"/>
            <a:ext cx="9428923" cy="30304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98" name="Google Shape;9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MIRNet</a:t>
            </a:r>
            <a:r>
              <a:rPr lang="pt-BR"/>
              <a:t> (Multi-scale Information Recurrent Network) é uma rede neural profunda desenvolvida especificamente para melhoramento de imagens e vídeos. </a:t>
            </a:r>
            <a:endParaRPr/>
          </a:p>
        </p:txBody>
      </p:sp>
      <p:pic>
        <p:nvPicPr>
          <p:cNvPr id="99" name="Google Shape;99;p14"/>
          <p:cNvPicPr preferRelativeResize="0"/>
          <p:nvPr/>
        </p:nvPicPr>
        <p:blipFill rotWithShape="1">
          <a:blip r:embed="rId3">
            <a:alphaModFix/>
          </a:blip>
          <a:srcRect/>
          <a:stretch/>
        </p:blipFill>
        <p:spPr>
          <a:xfrm>
            <a:off x="294465" y="3429000"/>
            <a:ext cx="5801535" cy="2019582"/>
          </a:xfrm>
          <a:prstGeom prst="rect">
            <a:avLst/>
          </a:prstGeom>
          <a:noFill/>
          <a:ln>
            <a:noFill/>
          </a:ln>
        </p:spPr>
      </p:pic>
      <p:pic>
        <p:nvPicPr>
          <p:cNvPr id="100" name="Google Shape;100;p14"/>
          <p:cNvPicPr preferRelativeResize="0"/>
          <p:nvPr/>
        </p:nvPicPr>
        <p:blipFill rotWithShape="1">
          <a:blip r:embed="rId4">
            <a:alphaModFix/>
          </a:blip>
          <a:srcRect/>
          <a:stretch/>
        </p:blipFill>
        <p:spPr>
          <a:xfrm>
            <a:off x="6096000" y="3471868"/>
            <a:ext cx="6011114" cy="19338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90" name="Google Shape;290;p32"/>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mecanismo de troca de informações é adicionado através dos fluxos, paralelos, para consolidar os recursos de alta resolução com a ajuda de recursos de baixa resolução.</a:t>
            </a:r>
            <a:endParaRPr/>
          </a:p>
        </p:txBody>
      </p:sp>
      <p:pic>
        <p:nvPicPr>
          <p:cNvPr id="291" name="Google Shape;291;p32"/>
          <p:cNvPicPr preferRelativeResize="0"/>
          <p:nvPr/>
        </p:nvPicPr>
        <p:blipFill rotWithShape="1">
          <a:blip r:embed="rId3">
            <a:alphaModFix/>
          </a:blip>
          <a:srcRect/>
          <a:stretch/>
        </p:blipFill>
        <p:spPr>
          <a:xfrm>
            <a:off x="1375957" y="3016251"/>
            <a:ext cx="9440086" cy="302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97" name="Google Shape;297;p33"/>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Essa consolidação de recursos é realizada em cada nível de resolução. Os recursos em um determinado nível de resolução são aproveitados com a ajuda de recursos de outros níveis de resolução.</a:t>
            </a:r>
            <a:endParaRPr/>
          </a:p>
        </p:txBody>
      </p:sp>
      <p:pic>
        <p:nvPicPr>
          <p:cNvPr id="298" name="Google Shape;298;p33"/>
          <p:cNvPicPr preferRelativeResize="0"/>
          <p:nvPr/>
        </p:nvPicPr>
        <p:blipFill rotWithShape="1">
          <a:blip r:embed="rId3">
            <a:alphaModFix/>
          </a:blip>
          <a:srcRect/>
          <a:stretch/>
        </p:blipFill>
        <p:spPr>
          <a:xfrm>
            <a:off x="1488312" y="3268239"/>
            <a:ext cx="9215373" cy="29833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04" name="Google Shape;304;p34"/>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Selective Kernel Feature Fusion (</a:t>
            </a:r>
            <a:r>
              <a:rPr lang="pt-BR" b="1"/>
              <a:t>SKFF</a:t>
            </a:r>
            <a:r>
              <a:rPr lang="pt-BR"/>
              <a:t>) </a:t>
            </a:r>
            <a:endParaRPr/>
          </a:p>
          <a:p>
            <a:pPr marL="228600" lvl="0" indent="-228600" algn="l" rtl="0">
              <a:lnSpc>
                <a:spcPct val="90000"/>
              </a:lnSpc>
              <a:spcBef>
                <a:spcPts val="1000"/>
              </a:spcBef>
              <a:spcAft>
                <a:spcPts val="0"/>
              </a:spcAft>
              <a:buClr>
                <a:schemeClr val="dk1"/>
              </a:buClr>
              <a:buSzPts val="2400"/>
              <a:buChar char="•"/>
            </a:pPr>
            <a:r>
              <a:rPr lang="pt-BR" sz="2400"/>
              <a:t>Aqui no bloco azul a agregação de recursos é realizada </a:t>
            </a:r>
            <a:endParaRPr/>
          </a:p>
          <a:p>
            <a:pPr marL="228600" lvl="0" indent="-228600" algn="l" rtl="0">
              <a:lnSpc>
                <a:spcPct val="90000"/>
              </a:lnSpc>
              <a:spcBef>
                <a:spcPts val="1000"/>
              </a:spcBef>
              <a:spcAft>
                <a:spcPts val="0"/>
              </a:spcAft>
              <a:buClr>
                <a:schemeClr val="dk1"/>
              </a:buClr>
              <a:buSzPts val="2400"/>
              <a:buChar char="•"/>
            </a:pPr>
            <a:r>
              <a:rPr lang="pt-BR" sz="2400"/>
              <a:t>Efetua o ajuste dinâmico dos campos receptivos através de duas operações: Fusão e Seleção.  </a:t>
            </a:r>
            <a:endParaRPr/>
          </a:p>
          <a:p>
            <a:pPr marL="228600" lvl="0" indent="-228600" algn="l" rtl="0">
              <a:lnSpc>
                <a:spcPct val="90000"/>
              </a:lnSpc>
              <a:spcBef>
                <a:spcPts val="1000"/>
              </a:spcBef>
              <a:spcAft>
                <a:spcPts val="0"/>
              </a:spcAft>
              <a:buClr>
                <a:schemeClr val="dk1"/>
              </a:buClr>
              <a:buSzPts val="2400"/>
              <a:buChar char="•"/>
            </a:pPr>
            <a:r>
              <a:rPr lang="pt-BR" sz="2400"/>
              <a:t>Utiliza aproximadamente 6x menos parâmetros que utilizar soma e concatenação, com melhores resultados.</a:t>
            </a:r>
            <a:endParaRPr/>
          </a:p>
        </p:txBody>
      </p:sp>
      <p:pic>
        <p:nvPicPr>
          <p:cNvPr id="305" name="Google Shape;305;p34"/>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06" name="Google Shape;306;p34"/>
          <p:cNvPicPr preferRelativeResize="0"/>
          <p:nvPr/>
        </p:nvPicPr>
        <p:blipFill rotWithShape="1">
          <a:blip r:embed="rId4">
            <a:alphaModFix/>
          </a:blip>
          <a:srcRect/>
          <a:stretch/>
        </p:blipFill>
        <p:spPr>
          <a:xfrm>
            <a:off x="1467556" y="4119562"/>
            <a:ext cx="9256888" cy="260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12" name="Google Shape;312;p35"/>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Selective Kernel Feature Fusion (</a:t>
            </a:r>
            <a:r>
              <a:rPr lang="pt-BR" b="1"/>
              <a:t>SKFF</a:t>
            </a:r>
            <a:r>
              <a:rPr lang="pt-BR"/>
              <a:t>) </a:t>
            </a:r>
            <a:endParaRPr/>
          </a:p>
          <a:p>
            <a:pPr marL="228600" lvl="0" indent="-228600" algn="l" rtl="0">
              <a:lnSpc>
                <a:spcPct val="90000"/>
              </a:lnSpc>
              <a:spcBef>
                <a:spcPts val="1000"/>
              </a:spcBef>
              <a:spcAft>
                <a:spcPts val="0"/>
              </a:spcAft>
              <a:buClr>
                <a:schemeClr val="dk1"/>
              </a:buClr>
              <a:buSzPts val="2400"/>
              <a:buChar char="•"/>
            </a:pPr>
            <a:r>
              <a:rPr lang="pt-BR" sz="2400"/>
              <a:t>Fuse: Gera descritores de recursos globais, combinando as informações de ramificações de multi-resolução.</a:t>
            </a:r>
            <a:endParaRPr/>
          </a:p>
          <a:p>
            <a:pPr marL="228600" lvl="0" indent="-228600" algn="l" rtl="0">
              <a:lnSpc>
                <a:spcPct val="90000"/>
              </a:lnSpc>
              <a:spcBef>
                <a:spcPts val="1000"/>
              </a:spcBef>
              <a:spcAft>
                <a:spcPts val="0"/>
              </a:spcAft>
              <a:buClr>
                <a:schemeClr val="dk1"/>
              </a:buClr>
              <a:buSzPts val="2400"/>
              <a:buChar char="•"/>
            </a:pPr>
            <a:r>
              <a:rPr lang="pt-BR" sz="2400"/>
              <a:t>Select: Usa estes descritores para recalibrar os mapas de características ou mapas de calor de diferentes fluxos seguidos por sua agregação</a:t>
            </a:r>
            <a:endParaRPr/>
          </a:p>
        </p:txBody>
      </p:sp>
      <p:pic>
        <p:nvPicPr>
          <p:cNvPr id="313" name="Google Shape;313;p35"/>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14" name="Google Shape;314;p35"/>
          <p:cNvPicPr preferRelativeResize="0"/>
          <p:nvPr/>
        </p:nvPicPr>
        <p:blipFill rotWithShape="1">
          <a:blip r:embed="rId4">
            <a:alphaModFix/>
          </a:blip>
          <a:srcRect/>
          <a:stretch/>
        </p:blipFill>
        <p:spPr>
          <a:xfrm>
            <a:off x="1467556" y="4119562"/>
            <a:ext cx="9256888" cy="260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20" name="Google Shape;320;p36"/>
          <p:cNvSpPr txBox="1">
            <a:spLocks noGrp="1"/>
          </p:cNvSpPr>
          <p:nvPr>
            <p:ph type="body" idx="1"/>
          </p:nvPr>
        </p:nvSpPr>
        <p:spPr>
          <a:xfrm>
            <a:off x="838200" y="1704976"/>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pt-BR" sz="2000" b="1"/>
              <a:t>Fuse</a:t>
            </a:r>
            <a:r>
              <a:rPr lang="pt-BR" sz="2000"/>
              <a:t>: O </a:t>
            </a:r>
            <a:r>
              <a:rPr lang="pt-BR" sz="2000" b="1"/>
              <a:t>SKFF</a:t>
            </a:r>
            <a:r>
              <a:rPr lang="pt-BR" sz="2000"/>
              <a:t> recebe entradas de três fluxos de convolução paralelos que transportam diferentes escalas de informação.</a:t>
            </a:r>
            <a:endParaRPr/>
          </a:p>
          <a:p>
            <a:pPr marL="0" lvl="0" indent="0" algn="l" rtl="0">
              <a:lnSpc>
                <a:spcPct val="90000"/>
              </a:lnSpc>
              <a:spcBef>
                <a:spcPts val="1000"/>
              </a:spcBef>
              <a:spcAft>
                <a:spcPts val="0"/>
              </a:spcAft>
              <a:buClr>
                <a:schemeClr val="dk1"/>
              </a:buClr>
              <a:buSzPts val="2000"/>
              <a:buNone/>
            </a:pPr>
            <a:r>
              <a:rPr lang="pt-BR" sz="2000"/>
              <a:t>Em primeiro lugar, combinamos estas características multi-escala utilizando uma soma de elementos, sobre a qual aplicamos Global Average Pooling (GAP) em toda a dimensão espacial.</a:t>
            </a:r>
            <a:endParaRPr/>
          </a:p>
          <a:p>
            <a:pPr marL="0" lvl="0" indent="0" algn="l" rtl="0">
              <a:lnSpc>
                <a:spcPct val="90000"/>
              </a:lnSpc>
              <a:spcBef>
                <a:spcPts val="1000"/>
              </a:spcBef>
              <a:spcAft>
                <a:spcPts val="0"/>
              </a:spcAft>
              <a:buClr>
                <a:schemeClr val="dk1"/>
              </a:buClr>
              <a:buSzPts val="2000"/>
              <a:buNone/>
            </a:pPr>
            <a:r>
              <a:rPr lang="pt-BR" sz="200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endParaRPr/>
          </a:p>
          <a:p>
            <a:pPr marL="0" lvl="0" indent="0" algn="l" rtl="0">
              <a:lnSpc>
                <a:spcPct val="90000"/>
              </a:lnSpc>
              <a:spcBef>
                <a:spcPts val="1000"/>
              </a:spcBef>
              <a:spcAft>
                <a:spcPts val="0"/>
              </a:spcAft>
              <a:buClr>
                <a:schemeClr val="dk1"/>
              </a:buClr>
              <a:buSzPts val="2800"/>
              <a:buNone/>
            </a:pPr>
            <a:endParaRPr/>
          </a:p>
        </p:txBody>
      </p:sp>
      <p:pic>
        <p:nvPicPr>
          <p:cNvPr id="321" name="Google Shape;321;p36"/>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22" name="Google Shape;322;p36"/>
          <p:cNvPicPr preferRelativeResize="0"/>
          <p:nvPr/>
        </p:nvPicPr>
        <p:blipFill rotWithShape="1">
          <a:blip r:embed="rId4">
            <a:alphaModFix/>
          </a:blip>
          <a:srcRect/>
          <a:stretch/>
        </p:blipFill>
        <p:spPr>
          <a:xfrm>
            <a:off x="1694747" y="4191000"/>
            <a:ext cx="8802505" cy="255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28" name="Google Shape;328;p37"/>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Select</a:t>
            </a:r>
            <a:r>
              <a:rPr lang="pt-BR"/>
              <a:t>: Este operador aplica a função softmax aos descritores de características para obter as activações correspondentes que são utilizadas para recalibrar adaptativamente os mapas de características multi-escala. As características agregadas são definidas como a soma do produto da caraterística multi-escala correspondente e o descritor da caraterística.</a:t>
            </a:r>
            <a:endParaRPr/>
          </a:p>
        </p:txBody>
      </p:sp>
      <p:pic>
        <p:nvPicPr>
          <p:cNvPr id="329" name="Google Shape;329;p37"/>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30" name="Google Shape;330;p37"/>
          <p:cNvPicPr preferRelativeResize="0"/>
          <p:nvPr/>
        </p:nvPicPr>
        <p:blipFill rotWithShape="1">
          <a:blip r:embed="rId4">
            <a:alphaModFix/>
          </a:blip>
          <a:srcRect/>
          <a:stretch/>
        </p:blipFill>
        <p:spPr>
          <a:xfrm>
            <a:off x="1694747" y="4191000"/>
            <a:ext cx="8802505" cy="2552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36" name="Google Shape;33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Processamento de imagem</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Remoção de ruído de imagem</a:t>
            </a:r>
            <a:endParaRPr/>
          </a:p>
          <a:p>
            <a:pPr marL="228600" lvl="0" indent="-228600" algn="l" rtl="0">
              <a:lnSpc>
                <a:spcPct val="90000"/>
              </a:lnSpc>
              <a:spcBef>
                <a:spcPts val="1000"/>
              </a:spcBef>
              <a:spcAft>
                <a:spcPts val="0"/>
              </a:spcAft>
              <a:buClr>
                <a:schemeClr val="dk1"/>
              </a:buClr>
              <a:buSzPts val="2800"/>
              <a:buChar char="•"/>
            </a:pPr>
            <a:r>
              <a:rPr lang="pt-BR"/>
              <a:t>Super resolução</a:t>
            </a:r>
            <a:endParaRPr/>
          </a:p>
          <a:p>
            <a:pPr marL="228600" lvl="0" indent="-228600" algn="l" rtl="0">
              <a:lnSpc>
                <a:spcPct val="90000"/>
              </a:lnSpc>
              <a:spcBef>
                <a:spcPts val="1000"/>
              </a:spcBef>
              <a:spcAft>
                <a:spcPts val="0"/>
              </a:spcAft>
              <a:buClr>
                <a:schemeClr val="dk1"/>
              </a:buClr>
              <a:buSzPts val="2800"/>
              <a:buChar char="•"/>
            </a:pPr>
            <a:r>
              <a:rPr lang="pt-BR"/>
              <a:t>Melhoria de imagem</a:t>
            </a:r>
            <a:endParaRPr/>
          </a:p>
          <a:p>
            <a:pPr marL="228600" lvl="0" indent="-50800" algn="l" rtl="0">
              <a:lnSpc>
                <a:spcPct val="90000"/>
              </a:lnSpc>
              <a:spcBef>
                <a:spcPts val="1000"/>
              </a:spcBef>
              <a:spcAft>
                <a:spcPts val="0"/>
              </a:spcAft>
              <a:buClr>
                <a:schemeClr val="dk1"/>
              </a:buClr>
              <a:buSzPts val="2800"/>
              <a:buNone/>
            </a:pPr>
            <a:endParaRPr/>
          </a:p>
          <a:p>
            <a:pPr marL="1600200" lvl="3" indent="-228600" algn="l" rtl="0">
              <a:lnSpc>
                <a:spcPct val="90000"/>
              </a:lnSpc>
              <a:spcBef>
                <a:spcPts val="500"/>
              </a:spcBef>
              <a:spcAft>
                <a:spcPts val="0"/>
              </a:spcAft>
              <a:buClr>
                <a:schemeClr val="dk1"/>
              </a:buClr>
              <a:buSzPts val="1800"/>
              <a:buChar char="•"/>
            </a:pPr>
            <a:r>
              <a:rPr lang="pt-BR"/>
              <a:t>https://drive.google.com/drive/folders/1C2XCufoxxckQ29EkxERFPxL8R3Kx68ZG?usp=sharing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42" name="Google Shape;342;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Data set - Darmstadt noise dataset (DND)</a:t>
            </a:r>
            <a:endParaRPr/>
          </a:p>
          <a:p>
            <a:pPr marL="228600" lvl="0" indent="-228600" algn="l" rtl="0">
              <a:lnSpc>
                <a:spcPct val="90000"/>
              </a:lnSpc>
              <a:spcBef>
                <a:spcPts val="1000"/>
              </a:spcBef>
              <a:spcAft>
                <a:spcPts val="0"/>
              </a:spcAft>
              <a:buClr>
                <a:schemeClr val="dk1"/>
              </a:buClr>
              <a:buSzPts val="2800"/>
              <a:buChar char="•"/>
            </a:pPr>
            <a:r>
              <a:rPr lang="pt-BR"/>
              <a:t>Remoção de ruído</a:t>
            </a:r>
            <a:endParaRPr/>
          </a:p>
          <a:p>
            <a:pPr marL="0" lvl="0" indent="0" algn="l" rtl="0">
              <a:lnSpc>
                <a:spcPct val="90000"/>
              </a:lnSpc>
              <a:spcBef>
                <a:spcPts val="1000"/>
              </a:spcBef>
              <a:spcAft>
                <a:spcPts val="0"/>
              </a:spcAft>
              <a:buClr>
                <a:schemeClr val="dk1"/>
              </a:buClr>
              <a:buSzPts val="2800"/>
              <a:buNone/>
            </a:pPr>
            <a:endParaRPr/>
          </a:p>
        </p:txBody>
      </p:sp>
      <p:pic>
        <p:nvPicPr>
          <p:cNvPr id="343" name="Google Shape;343;p39"/>
          <p:cNvPicPr preferRelativeResize="0"/>
          <p:nvPr/>
        </p:nvPicPr>
        <p:blipFill rotWithShape="1">
          <a:blip r:embed="rId3">
            <a:alphaModFix/>
          </a:blip>
          <a:srcRect/>
          <a:stretch/>
        </p:blipFill>
        <p:spPr>
          <a:xfrm>
            <a:off x="1509712" y="2767806"/>
            <a:ext cx="9172575" cy="2466975"/>
          </a:xfrm>
          <a:prstGeom prst="rect">
            <a:avLst/>
          </a:prstGeom>
          <a:noFill/>
          <a:ln>
            <a:noFill/>
          </a:ln>
        </p:spPr>
      </p:pic>
      <p:sp>
        <p:nvSpPr>
          <p:cNvPr id="344" name="Google Shape;344;p39"/>
          <p:cNvSpPr txBox="1"/>
          <p:nvPr/>
        </p:nvSpPr>
        <p:spPr>
          <a:xfrm>
            <a:off x="2098622" y="4828709"/>
            <a:ext cx="115127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45" name="Google Shape;345;p39"/>
          <p:cNvSpPr txBox="1"/>
          <p:nvPr/>
        </p:nvSpPr>
        <p:spPr>
          <a:xfrm>
            <a:off x="4364636" y="4828708"/>
            <a:ext cx="13687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46" name="Google Shape;346;p39"/>
          <p:cNvSpPr txBox="1"/>
          <p:nvPr/>
        </p:nvSpPr>
        <p:spPr>
          <a:xfrm>
            <a:off x="6848081" y="4828707"/>
            <a:ext cx="9348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47" name="Google Shape;347;p39"/>
          <p:cNvSpPr txBox="1"/>
          <p:nvPr/>
        </p:nvSpPr>
        <p:spPr>
          <a:xfrm>
            <a:off x="8897689" y="4800601"/>
            <a:ext cx="14664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53" name="Google Shape;35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Data set – Smarphone image denoising dataset (SIDD)</a:t>
            </a:r>
            <a:endParaRPr/>
          </a:p>
          <a:p>
            <a:pPr marL="228600" lvl="0" indent="-228600" algn="l" rtl="0">
              <a:lnSpc>
                <a:spcPct val="90000"/>
              </a:lnSpc>
              <a:spcBef>
                <a:spcPts val="1000"/>
              </a:spcBef>
              <a:spcAft>
                <a:spcPts val="0"/>
              </a:spcAft>
              <a:buClr>
                <a:schemeClr val="dk1"/>
              </a:buClr>
              <a:buSzPts val="2800"/>
              <a:buChar char="•"/>
            </a:pPr>
            <a:r>
              <a:rPr lang="pt-BR"/>
              <a:t>Remoção de ruído</a:t>
            </a:r>
            <a:endParaRPr/>
          </a:p>
          <a:p>
            <a:pPr marL="0" lvl="0" indent="0" algn="l" rtl="0">
              <a:lnSpc>
                <a:spcPct val="90000"/>
              </a:lnSpc>
              <a:spcBef>
                <a:spcPts val="1000"/>
              </a:spcBef>
              <a:spcAft>
                <a:spcPts val="0"/>
              </a:spcAft>
              <a:buClr>
                <a:schemeClr val="dk1"/>
              </a:buClr>
              <a:buSzPts val="2800"/>
              <a:buNone/>
            </a:pPr>
            <a:endParaRPr/>
          </a:p>
        </p:txBody>
      </p:sp>
      <p:sp>
        <p:nvSpPr>
          <p:cNvPr id="354" name="Google Shape;354;p40"/>
          <p:cNvSpPr txBox="1"/>
          <p:nvPr/>
        </p:nvSpPr>
        <p:spPr>
          <a:xfrm>
            <a:off x="2098622" y="4828709"/>
            <a:ext cx="115127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55" name="Google Shape;355;p40"/>
          <p:cNvSpPr txBox="1"/>
          <p:nvPr/>
        </p:nvSpPr>
        <p:spPr>
          <a:xfrm>
            <a:off x="4364636" y="4828708"/>
            <a:ext cx="13687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56" name="Google Shape;356;p40"/>
          <p:cNvSpPr txBox="1"/>
          <p:nvPr/>
        </p:nvSpPr>
        <p:spPr>
          <a:xfrm>
            <a:off x="6848081" y="4828707"/>
            <a:ext cx="9348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57" name="Google Shape;357;p40"/>
          <p:cNvSpPr txBox="1"/>
          <p:nvPr/>
        </p:nvSpPr>
        <p:spPr>
          <a:xfrm>
            <a:off x="8897689" y="4800601"/>
            <a:ext cx="14664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pic>
        <p:nvPicPr>
          <p:cNvPr id="358" name="Google Shape;358;p40"/>
          <p:cNvPicPr preferRelativeResize="0"/>
          <p:nvPr/>
        </p:nvPicPr>
        <p:blipFill rotWithShape="1">
          <a:blip r:embed="rId3">
            <a:alphaModFix/>
          </a:blip>
          <a:srcRect/>
          <a:stretch/>
        </p:blipFill>
        <p:spPr>
          <a:xfrm>
            <a:off x="1581150" y="2803047"/>
            <a:ext cx="9029700" cy="250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64" name="Google Shape;364;p41"/>
          <p:cNvSpPr txBox="1">
            <a:spLocks noGrp="1"/>
          </p:cNvSpPr>
          <p:nvPr>
            <p:ph type="body" idx="1"/>
          </p:nvPr>
        </p:nvSpPr>
        <p:spPr>
          <a:xfrm>
            <a:off x="838200" y="1333500"/>
            <a:ext cx="10515600" cy="48434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Dataset – RealSR dataset</a:t>
            </a:r>
            <a:endParaRPr/>
          </a:p>
          <a:p>
            <a:pPr marL="228600" lvl="0" indent="-228600" algn="l" rtl="0">
              <a:lnSpc>
                <a:spcPct val="90000"/>
              </a:lnSpc>
              <a:spcBef>
                <a:spcPts val="1000"/>
              </a:spcBef>
              <a:spcAft>
                <a:spcPts val="0"/>
              </a:spcAft>
              <a:buClr>
                <a:schemeClr val="dk1"/>
              </a:buClr>
              <a:buSzPts val="2800"/>
              <a:buChar char="•"/>
            </a:pPr>
            <a:r>
              <a:rPr lang="pt-BR"/>
              <a:t>Super Resolução</a:t>
            </a:r>
            <a:endParaRPr/>
          </a:p>
        </p:txBody>
      </p:sp>
      <p:pic>
        <p:nvPicPr>
          <p:cNvPr id="365" name="Google Shape;365;p41"/>
          <p:cNvPicPr preferRelativeResize="0"/>
          <p:nvPr/>
        </p:nvPicPr>
        <p:blipFill rotWithShape="1">
          <a:blip r:embed="rId3">
            <a:alphaModFix/>
          </a:blip>
          <a:srcRect/>
          <a:stretch/>
        </p:blipFill>
        <p:spPr>
          <a:xfrm>
            <a:off x="2735010" y="2881722"/>
            <a:ext cx="6721979" cy="1475556"/>
          </a:xfrm>
          <a:prstGeom prst="rect">
            <a:avLst/>
          </a:prstGeom>
          <a:noFill/>
          <a:ln>
            <a:noFill/>
          </a:ln>
        </p:spPr>
      </p:pic>
      <p:sp>
        <p:nvSpPr>
          <p:cNvPr id="366" name="Google Shape;366;p41"/>
          <p:cNvSpPr txBox="1"/>
          <p:nvPr/>
        </p:nvSpPr>
        <p:spPr>
          <a:xfrm>
            <a:off x="3333752" y="4379832"/>
            <a:ext cx="4074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LR</a:t>
            </a:r>
            <a:endParaRPr/>
          </a:p>
        </p:txBody>
      </p:sp>
      <p:sp>
        <p:nvSpPr>
          <p:cNvPr id="367" name="Google Shape;367;p41"/>
          <p:cNvSpPr txBox="1"/>
          <p:nvPr/>
        </p:nvSpPr>
        <p:spPr>
          <a:xfrm>
            <a:off x="5010152" y="4379832"/>
            <a:ext cx="4539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HR</a:t>
            </a:r>
            <a:endParaRPr/>
          </a:p>
        </p:txBody>
      </p:sp>
      <p:sp>
        <p:nvSpPr>
          <p:cNvPr id="368" name="Google Shape;368;p41"/>
          <p:cNvSpPr txBox="1"/>
          <p:nvPr/>
        </p:nvSpPr>
        <p:spPr>
          <a:xfrm>
            <a:off x="6506209" y="4315003"/>
            <a:ext cx="8547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Bicubic</a:t>
            </a:r>
            <a:endParaRPr sz="1800">
              <a:solidFill>
                <a:schemeClr val="dk1"/>
              </a:solidFill>
              <a:latin typeface="Calibri"/>
              <a:ea typeface="Calibri"/>
              <a:cs typeface="Calibri"/>
              <a:sym typeface="Calibri"/>
            </a:endParaRPr>
          </a:p>
        </p:txBody>
      </p:sp>
      <p:sp>
        <p:nvSpPr>
          <p:cNvPr id="369" name="Google Shape;369;p41"/>
          <p:cNvSpPr txBox="1"/>
          <p:nvPr/>
        </p:nvSpPr>
        <p:spPr>
          <a:xfrm>
            <a:off x="8172658" y="4336141"/>
            <a:ext cx="10626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SSResNet</a:t>
            </a:r>
            <a:endParaRPr sz="1800">
              <a:solidFill>
                <a:schemeClr val="dk1"/>
              </a:solidFill>
              <a:latin typeface="Calibri"/>
              <a:ea typeface="Calibri"/>
              <a:cs typeface="Calibri"/>
              <a:sym typeface="Calibri"/>
            </a:endParaRPr>
          </a:p>
        </p:txBody>
      </p:sp>
      <p:pic>
        <p:nvPicPr>
          <p:cNvPr id="370" name="Google Shape;370;p41"/>
          <p:cNvPicPr preferRelativeResize="0"/>
          <p:nvPr/>
        </p:nvPicPr>
        <p:blipFill rotWithShape="1">
          <a:blip r:embed="rId4">
            <a:alphaModFix/>
          </a:blip>
          <a:srcRect/>
          <a:stretch/>
        </p:blipFill>
        <p:spPr>
          <a:xfrm>
            <a:off x="2830259" y="4911677"/>
            <a:ext cx="6531479" cy="1384554"/>
          </a:xfrm>
          <a:prstGeom prst="rect">
            <a:avLst/>
          </a:prstGeom>
          <a:noFill/>
          <a:ln>
            <a:noFill/>
          </a:ln>
        </p:spPr>
      </p:pic>
      <p:sp>
        <p:nvSpPr>
          <p:cNvPr id="371" name="Google Shape;371;p41"/>
          <p:cNvSpPr txBox="1"/>
          <p:nvPr/>
        </p:nvSpPr>
        <p:spPr>
          <a:xfrm>
            <a:off x="3333752" y="6339922"/>
            <a:ext cx="6896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VDSR</a:t>
            </a:r>
            <a:endParaRPr/>
          </a:p>
        </p:txBody>
      </p:sp>
      <p:sp>
        <p:nvSpPr>
          <p:cNvPr id="372" name="Google Shape;372;p41"/>
          <p:cNvSpPr txBox="1"/>
          <p:nvPr/>
        </p:nvSpPr>
        <p:spPr>
          <a:xfrm>
            <a:off x="5010152" y="6339922"/>
            <a:ext cx="713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RCAN</a:t>
            </a:r>
            <a:endParaRPr/>
          </a:p>
        </p:txBody>
      </p:sp>
      <p:sp>
        <p:nvSpPr>
          <p:cNvPr id="373" name="Google Shape;373;p41"/>
          <p:cNvSpPr txBox="1"/>
          <p:nvPr/>
        </p:nvSpPr>
        <p:spPr>
          <a:xfrm>
            <a:off x="6506209" y="6275093"/>
            <a:ext cx="841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LP KPN</a:t>
            </a:r>
            <a:endParaRPr/>
          </a:p>
        </p:txBody>
      </p:sp>
      <p:sp>
        <p:nvSpPr>
          <p:cNvPr id="374" name="Google Shape;374;p41"/>
          <p:cNvSpPr txBox="1"/>
          <p:nvPr/>
        </p:nvSpPr>
        <p:spPr>
          <a:xfrm>
            <a:off x="8172658" y="6296231"/>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106" name="Google Shape;10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Ponto inicial é a restauração e aprimoramento de imagens reais. Seja pela câmera do celular, câmera fotográfica, ou fonte de imagem antiga, ou condições naturais de iluminação com clima e o tempo.</a:t>
            </a:r>
            <a:endParaRPr/>
          </a:p>
        </p:txBody>
      </p:sp>
      <p:pic>
        <p:nvPicPr>
          <p:cNvPr id="107" name="Google Shape;107;p15" descr="CorelDRAW Ajuda | Ajustar cor e tom"/>
          <p:cNvPicPr preferRelativeResize="0"/>
          <p:nvPr/>
        </p:nvPicPr>
        <p:blipFill rotWithShape="1">
          <a:blip r:embed="rId3">
            <a:alphaModFix/>
          </a:blip>
          <a:srcRect/>
          <a:stretch/>
        </p:blipFill>
        <p:spPr>
          <a:xfrm>
            <a:off x="1452562" y="3159199"/>
            <a:ext cx="9286875"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80" name="Google Shape;380;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de imagem – dataset LoL dataset</a:t>
            </a:r>
            <a:endParaRPr/>
          </a:p>
        </p:txBody>
      </p:sp>
      <p:pic>
        <p:nvPicPr>
          <p:cNvPr id="381" name="Google Shape;381;p42"/>
          <p:cNvPicPr preferRelativeResize="0"/>
          <p:nvPr/>
        </p:nvPicPr>
        <p:blipFill rotWithShape="1">
          <a:blip r:embed="rId3">
            <a:alphaModFix/>
          </a:blip>
          <a:srcRect/>
          <a:stretch/>
        </p:blipFill>
        <p:spPr>
          <a:xfrm>
            <a:off x="787090" y="2470150"/>
            <a:ext cx="10617820" cy="3706813"/>
          </a:xfrm>
          <a:prstGeom prst="rect">
            <a:avLst/>
          </a:prstGeom>
          <a:noFill/>
          <a:ln>
            <a:noFill/>
          </a:ln>
        </p:spPr>
      </p:pic>
      <p:sp>
        <p:nvSpPr>
          <p:cNvPr id="382" name="Google Shape;382;p42"/>
          <p:cNvSpPr txBox="1"/>
          <p:nvPr/>
        </p:nvSpPr>
        <p:spPr>
          <a:xfrm>
            <a:off x="1457325" y="4011613"/>
            <a:ext cx="13128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83" name="Google Shape;383;p42"/>
          <p:cNvSpPr txBox="1"/>
          <p:nvPr/>
        </p:nvSpPr>
        <p:spPr>
          <a:xfrm>
            <a:off x="4479925" y="4011613"/>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LIME</a:t>
            </a:r>
            <a:endParaRPr/>
          </a:p>
        </p:txBody>
      </p:sp>
      <p:sp>
        <p:nvSpPr>
          <p:cNvPr id="384" name="Google Shape;384;p42"/>
          <p:cNvSpPr txBox="1"/>
          <p:nvPr/>
        </p:nvSpPr>
        <p:spPr>
          <a:xfrm>
            <a:off x="1788986" y="5922408"/>
            <a:ext cx="5854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SRIE</a:t>
            </a:r>
            <a:endParaRPr/>
          </a:p>
        </p:txBody>
      </p:sp>
      <p:sp>
        <p:nvSpPr>
          <p:cNvPr id="385" name="Google Shape;385;p42"/>
          <p:cNvSpPr txBox="1"/>
          <p:nvPr/>
        </p:nvSpPr>
        <p:spPr>
          <a:xfrm>
            <a:off x="4544045" y="5922408"/>
            <a:ext cx="622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KinD</a:t>
            </a:r>
            <a:endParaRPr sz="1800">
              <a:solidFill>
                <a:schemeClr val="dk1"/>
              </a:solidFill>
              <a:latin typeface="Calibri"/>
              <a:ea typeface="Calibri"/>
              <a:cs typeface="Calibri"/>
              <a:sym typeface="Calibri"/>
            </a:endParaRPr>
          </a:p>
        </p:txBody>
      </p:sp>
      <p:sp>
        <p:nvSpPr>
          <p:cNvPr id="386" name="Google Shape;386;p42"/>
          <p:cNvSpPr txBox="1"/>
          <p:nvPr/>
        </p:nvSpPr>
        <p:spPr>
          <a:xfrm>
            <a:off x="7086602" y="4011613"/>
            <a:ext cx="630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CRM</a:t>
            </a:r>
            <a:endParaRPr/>
          </a:p>
        </p:txBody>
      </p:sp>
      <p:sp>
        <p:nvSpPr>
          <p:cNvPr id="387" name="Google Shape;387;p42"/>
          <p:cNvSpPr txBox="1"/>
          <p:nvPr/>
        </p:nvSpPr>
        <p:spPr>
          <a:xfrm>
            <a:off x="9490029" y="4011613"/>
            <a:ext cx="1293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Retinex-Net</a:t>
            </a:r>
            <a:endParaRPr/>
          </a:p>
        </p:txBody>
      </p:sp>
      <p:sp>
        <p:nvSpPr>
          <p:cNvPr id="388" name="Google Shape;388;p42"/>
          <p:cNvSpPr txBox="1"/>
          <p:nvPr/>
        </p:nvSpPr>
        <p:spPr>
          <a:xfrm>
            <a:off x="6949352" y="5942568"/>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389" name="Google Shape;389;p42"/>
          <p:cNvSpPr txBox="1"/>
          <p:nvPr/>
        </p:nvSpPr>
        <p:spPr>
          <a:xfrm>
            <a:off x="9684441" y="5922408"/>
            <a:ext cx="14425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Ground-truth</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95" name="Google Shape;395;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de imagem – MIT Adobe FiveK dataset</a:t>
            </a:r>
            <a:endParaRPr/>
          </a:p>
        </p:txBody>
      </p:sp>
      <p:pic>
        <p:nvPicPr>
          <p:cNvPr id="396" name="Google Shape;396;p43"/>
          <p:cNvPicPr preferRelativeResize="0"/>
          <p:nvPr/>
        </p:nvPicPr>
        <p:blipFill rotWithShape="1">
          <a:blip r:embed="rId3">
            <a:alphaModFix/>
          </a:blip>
          <a:srcRect/>
          <a:stretch/>
        </p:blipFill>
        <p:spPr>
          <a:xfrm>
            <a:off x="2457450" y="2443956"/>
            <a:ext cx="7277100" cy="3114675"/>
          </a:xfrm>
          <a:prstGeom prst="rect">
            <a:avLst/>
          </a:prstGeom>
          <a:noFill/>
          <a:ln>
            <a:noFill/>
          </a:ln>
        </p:spPr>
      </p:pic>
      <p:sp>
        <p:nvSpPr>
          <p:cNvPr id="397" name="Google Shape;397;p43"/>
          <p:cNvSpPr txBox="1"/>
          <p:nvPr/>
        </p:nvSpPr>
        <p:spPr>
          <a:xfrm>
            <a:off x="3070225" y="3816627"/>
            <a:ext cx="13128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98" name="Google Shape;398;p43"/>
          <p:cNvSpPr txBox="1"/>
          <p:nvPr/>
        </p:nvSpPr>
        <p:spPr>
          <a:xfrm>
            <a:off x="5723141" y="3797854"/>
            <a:ext cx="745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HDRN</a:t>
            </a:r>
            <a:endParaRPr/>
          </a:p>
        </p:txBody>
      </p:sp>
      <p:sp>
        <p:nvSpPr>
          <p:cNvPr id="399" name="Google Shape;399;p43"/>
          <p:cNvSpPr txBox="1"/>
          <p:nvPr/>
        </p:nvSpPr>
        <p:spPr>
          <a:xfrm>
            <a:off x="8283166" y="3797854"/>
            <a:ext cx="5581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DPE</a:t>
            </a:r>
            <a:endParaRPr/>
          </a:p>
        </p:txBody>
      </p:sp>
      <p:sp>
        <p:nvSpPr>
          <p:cNvPr id="400" name="Google Shape;400;p43"/>
          <p:cNvSpPr txBox="1"/>
          <p:nvPr/>
        </p:nvSpPr>
        <p:spPr>
          <a:xfrm>
            <a:off x="3070225" y="5498465"/>
            <a:ext cx="11112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Deep UPE</a:t>
            </a:r>
            <a:endParaRPr/>
          </a:p>
        </p:txBody>
      </p:sp>
      <p:sp>
        <p:nvSpPr>
          <p:cNvPr id="401" name="Google Shape;401;p43"/>
          <p:cNvSpPr txBox="1"/>
          <p:nvPr/>
        </p:nvSpPr>
        <p:spPr>
          <a:xfrm>
            <a:off x="5540398" y="5488166"/>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402" name="Google Shape;402;p43"/>
          <p:cNvSpPr txBox="1"/>
          <p:nvPr/>
        </p:nvSpPr>
        <p:spPr>
          <a:xfrm>
            <a:off x="8109849" y="5488166"/>
            <a:ext cx="1466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Ground thuth</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 - Vantagens</a:t>
            </a:r>
            <a:endParaRPr/>
          </a:p>
        </p:txBody>
      </p:sp>
      <p:sp>
        <p:nvSpPr>
          <p:cNvPr id="408" name="Google Shape;408;p44"/>
          <p:cNvSpPr txBox="1">
            <a:spLocks noGrp="1"/>
          </p:cNvSpPr>
          <p:nvPr>
            <p:ph type="body" idx="1"/>
          </p:nvPr>
        </p:nvSpPr>
        <p:spPr>
          <a:xfrm>
            <a:off x="838200" y="1424763"/>
            <a:ext cx="10515600" cy="5433237"/>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dirty="0"/>
              <a:t>Representações de alta resolução ao longo de toda a rede, preservando assim os detalhes espaciais precisos da imagem.​</a:t>
            </a:r>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Processar características em diferentes escalas de resolução, o que permite a captura de informações de contexto semântico amplas.​</a:t>
            </a:r>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Troca de informações entre as ramificações de múltiplas resoluções, consolidando assim as características de alta resolução com o auxílio das características de baixa resolução.​</a:t>
            </a:r>
          </a:p>
          <a:p>
            <a:pPr marL="228600" lvl="0" indent="-228600" algn="l" rtl="0">
              <a:lnSpc>
                <a:spcPct val="90000"/>
              </a:lnSpc>
              <a:spcBef>
                <a:spcPts val="0"/>
              </a:spcBef>
              <a:spcAft>
                <a:spcPts val="0"/>
              </a:spcAft>
              <a:buClr>
                <a:schemeClr val="dk1"/>
              </a:buClr>
              <a:buSzPct val="100000"/>
              <a:buChar char="•"/>
            </a:pPr>
            <a:endParaRPr lang="pt-BR" dirty="0"/>
          </a:p>
          <a:p>
            <a:pPr marL="0" lvl="0" indent="0" algn="l" rtl="0">
              <a:lnSpc>
                <a:spcPct val="90000"/>
              </a:lnSpc>
              <a:spcBef>
                <a:spcPts val="0"/>
              </a:spcBef>
              <a:spcAft>
                <a:spcPts val="0"/>
              </a:spcAft>
              <a:buClr>
                <a:schemeClr val="dk1"/>
              </a:buClr>
              <a:buSzPct val="100000"/>
              <a:buNone/>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Nos testes em vários conjuntos de dados de referência, o </a:t>
            </a:r>
            <a:r>
              <a:rPr lang="pt-BR" dirty="0" err="1"/>
              <a:t>MIRNet</a:t>
            </a:r>
            <a:r>
              <a:rPr lang="pt-BR" dirty="0"/>
              <a:t> alcança os melhores resultados do estado da arte em tarefas de restauração e aprimoramento de imagens.</a:t>
            </a:r>
          </a:p>
          <a:p>
            <a:pPr marL="228600" lvl="0" indent="-228600" algn="l" rtl="0">
              <a:lnSpc>
                <a:spcPct val="90000"/>
              </a:lnSpc>
              <a:spcBef>
                <a:spcPts val="0"/>
              </a:spcBef>
              <a:spcAft>
                <a:spcPts val="0"/>
              </a:spcAft>
              <a:buClr>
                <a:schemeClr val="dk1"/>
              </a:buClr>
              <a:buSzPct val="100000"/>
              <a:buChar char="•"/>
            </a:pPr>
            <a:endParaRPr lang="pt-BR" dirty="0"/>
          </a:p>
          <a:p>
            <a:pPr marL="0" lvl="0" indent="0" algn="l" rtl="0">
              <a:lnSpc>
                <a:spcPct val="90000"/>
              </a:lnSpc>
              <a:spcBef>
                <a:spcPts val="0"/>
              </a:spcBef>
              <a:spcAft>
                <a:spcPts val="0"/>
              </a:spcAft>
              <a:buClr>
                <a:schemeClr val="dk1"/>
              </a:buClr>
              <a:buSzPct val="100000"/>
              <a:buNone/>
            </a:pPr>
            <a:r>
              <a:rPr lang="pt-BR" dirty="0"/>
              <a:t>​</a:t>
            </a:r>
            <a:r>
              <a:rPr lang="pt-BR" u="sng" dirty="0">
                <a:solidFill>
                  <a:schemeClr val="hlink"/>
                </a:solidFill>
                <a:hlinkClick r:id="rId3"/>
              </a:rPr>
              <a:t>https://arxiv.org/pdf/2003.06792v2</a:t>
            </a:r>
            <a:endParaRPr lang="pt-BR" dirty="0"/>
          </a:p>
          <a:p>
            <a:pPr marL="0" lvl="0" indent="0" algn="l" rtl="0">
              <a:lnSpc>
                <a:spcPct val="90000"/>
              </a:lnSpc>
              <a:spcBef>
                <a:spcPts val="1000"/>
              </a:spcBef>
              <a:spcAft>
                <a:spcPts val="0"/>
              </a:spcAft>
              <a:buClr>
                <a:schemeClr val="dk1"/>
              </a:buClr>
              <a:buSzPct val="100000"/>
              <a:buNone/>
            </a:pPr>
            <a:endParaRPr lang="pt-BR" dirty="0"/>
          </a:p>
        </p:txBody>
      </p:sp>
      <p:pic>
        <p:nvPicPr>
          <p:cNvPr id="409" name="Google Shape;409;p44"/>
          <p:cNvPicPr preferRelativeResize="0"/>
          <p:nvPr/>
        </p:nvPicPr>
        <p:blipFill rotWithShape="1">
          <a:blip r:embed="rId4">
            <a:alphaModFix/>
          </a:blip>
          <a:srcRect/>
          <a:stretch/>
        </p:blipFill>
        <p:spPr>
          <a:xfrm>
            <a:off x="10631265" y="0"/>
            <a:ext cx="1560735" cy="14390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 - Desvantagens</a:t>
            </a:r>
            <a:endParaRPr/>
          </a:p>
        </p:txBody>
      </p:sp>
      <p:sp>
        <p:nvSpPr>
          <p:cNvPr id="415" name="Google Shape;415;p45"/>
          <p:cNvSpPr txBox="1">
            <a:spLocks noGrp="1"/>
          </p:cNvSpPr>
          <p:nvPr>
            <p:ph type="body" idx="1"/>
          </p:nvPr>
        </p:nvSpPr>
        <p:spPr>
          <a:xfrm>
            <a:off x="838200" y="1424763"/>
            <a:ext cx="10515600" cy="5433237"/>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dirty="0"/>
              <a:t>Com múltiplas ramificações e mecanismos de atenção, o que pode resultar em um número maior de parâmetros e uma demanda computacional mais elevada. ​</a:t>
            </a:r>
          </a:p>
          <a:p>
            <a:pPr marL="0" lvl="0" indent="0" algn="l" rtl="0">
              <a:lnSpc>
                <a:spcPct val="90000"/>
              </a:lnSpc>
              <a:spcBef>
                <a:spcPts val="0"/>
              </a:spcBef>
              <a:spcAft>
                <a:spcPts val="0"/>
              </a:spcAft>
              <a:buClr>
                <a:schemeClr val="dk1"/>
              </a:buClr>
              <a:buSzPct val="100000"/>
              <a:buNone/>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Uma imagem complexa demora em torno de 30 segundos para ser processada. ​</a:t>
            </a:r>
          </a:p>
          <a:p>
            <a:pPr marL="0" lvl="0" indent="0" algn="l" rtl="0">
              <a:lnSpc>
                <a:spcPct val="90000"/>
              </a:lnSpc>
              <a:spcBef>
                <a:spcPts val="0"/>
              </a:spcBef>
              <a:spcAft>
                <a:spcPts val="0"/>
              </a:spcAft>
              <a:buClr>
                <a:schemeClr val="dk1"/>
              </a:buClr>
              <a:buSzPct val="100000"/>
              <a:buNone/>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Não existe inferência em tempo real ainda.​</a:t>
            </a:r>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Requer um treinamento longo e demorado com conjuntos de dados pequeno.​</a:t>
            </a:r>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Como a maioria dos modelos de </a:t>
            </a:r>
            <a:r>
              <a:rPr lang="pt-BR" dirty="0" err="1"/>
              <a:t>deep</a:t>
            </a:r>
            <a:r>
              <a:rPr lang="pt-BR" dirty="0"/>
              <a:t> learning, o </a:t>
            </a:r>
            <a:r>
              <a:rPr lang="pt-BR" dirty="0" err="1"/>
              <a:t>MIRNet</a:t>
            </a:r>
            <a:r>
              <a:rPr lang="pt-BR" dirty="0"/>
              <a:t> pode ser considerado uma "caixa-preta", o que limita a compreensão de como exatamente o modelo aprende e toma decisões.​</a:t>
            </a:r>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endParaRPr lang="pt-BR" dirty="0"/>
          </a:p>
          <a:p>
            <a:pPr marL="228600" lvl="0" indent="-228600" algn="l" rtl="0">
              <a:lnSpc>
                <a:spcPct val="90000"/>
              </a:lnSpc>
              <a:spcBef>
                <a:spcPts val="0"/>
              </a:spcBef>
              <a:spcAft>
                <a:spcPts val="0"/>
              </a:spcAft>
              <a:buClr>
                <a:schemeClr val="dk1"/>
              </a:buClr>
              <a:buSzPct val="100000"/>
              <a:buChar char="•"/>
            </a:pPr>
            <a:r>
              <a:rPr lang="pt-BR" dirty="0"/>
              <a:t>Pode haver casos em que certas características da imagem ou tipos de degradação podem levar à introdução de artefatos visuais indesejados.</a:t>
            </a:r>
          </a:p>
          <a:p>
            <a:pPr marL="228600" lvl="0" indent="-228600" algn="l" rtl="0">
              <a:lnSpc>
                <a:spcPct val="90000"/>
              </a:lnSpc>
              <a:spcBef>
                <a:spcPts val="0"/>
              </a:spcBef>
              <a:spcAft>
                <a:spcPts val="0"/>
              </a:spcAft>
              <a:buClr>
                <a:schemeClr val="dk1"/>
              </a:buClr>
              <a:buSzPct val="100000"/>
              <a:buChar char="•"/>
            </a:pPr>
            <a:endParaRPr u="sng" dirty="0">
              <a:solidFill>
                <a:schemeClr val="hlink"/>
              </a:solidFill>
              <a:hlinkClick r:id="rId3"/>
            </a:endParaRPr>
          </a:p>
          <a:p>
            <a:pPr marL="0" lvl="0" indent="0" algn="l" rtl="0">
              <a:lnSpc>
                <a:spcPct val="90000"/>
              </a:lnSpc>
              <a:spcBef>
                <a:spcPts val="1000"/>
              </a:spcBef>
              <a:spcAft>
                <a:spcPts val="0"/>
              </a:spcAft>
              <a:buClr>
                <a:schemeClr val="dk1"/>
              </a:buClr>
              <a:buSzPct val="100000"/>
              <a:buNone/>
            </a:pPr>
            <a:r>
              <a:rPr lang="pt-BR" u="sng" dirty="0">
                <a:solidFill>
                  <a:schemeClr val="hlink"/>
                </a:solidFill>
                <a:hlinkClick r:id="rId3"/>
              </a:rPr>
              <a:t>https://arxiv.org/pdf/2003.06792v2</a:t>
            </a:r>
            <a:endParaRPr dirty="0"/>
          </a:p>
          <a:p>
            <a:pPr marL="0" lvl="0" indent="0" algn="l" rtl="0">
              <a:lnSpc>
                <a:spcPct val="90000"/>
              </a:lnSpc>
              <a:spcBef>
                <a:spcPts val="1000"/>
              </a:spcBef>
              <a:spcAft>
                <a:spcPts val="0"/>
              </a:spcAft>
              <a:buClr>
                <a:schemeClr val="dk1"/>
              </a:buClr>
              <a:buSzPct val="100000"/>
              <a:buNone/>
            </a:pPr>
            <a:endParaRPr dirty="0"/>
          </a:p>
        </p:txBody>
      </p:sp>
      <p:pic>
        <p:nvPicPr>
          <p:cNvPr id="416" name="Google Shape;416;p45"/>
          <p:cNvPicPr preferRelativeResize="0"/>
          <p:nvPr/>
        </p:nvPicPr>
        <p:blipFill rotWithShape="1">
          <a:blip r:embed="rId4">
            <a:alphaModFix/>
          </a:blip>
          <a:srcRect/>
          <a:stretch/>
        </p:blipFill>
        <p:spPr>
          <a:xfrm>
            <a:off x="10632204" y="181"/>
            <a:ext cx="1559796" cy="1424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422" name="Google Shape;422;p46"/>
          <p:cNvSpPr txBox="1">
            <a:spLocks noGrp="1"/>
          </p:cNvSpPr>
          <p:nvPr>
            <p:ph type="body" idx="1"/>
          </p:nvPr>
        </p:nvSpPr>
        <p:spPr>
          <a:xfrm>
            <a:off x="5205966" y="1965687"/>
            <a:ext cx="669674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pt-BR"/>
              <a:t>Fotografia com smartphones</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Vigilância por vídeo</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Processamento de imagens médicas</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Processamento de imagens de satélite e drone</a:t>
            </a:r>
            <a:endParaRPr/>
          </a:p>
        </p:txBody>
      </p:sp>
      <p:pic>
        <p:nvPicPr>
          <p:cNvPr id="423" name="Google Shape;423;p46" descr="10 dicas para enfrentar o medo da ressonância magnética"/>
          <p:cNvPicPr preferRelativeResize="0"/>
          <p:nvPr/>
        </p:nvPicPr>
        <p:blipFill rotWithShape="1">
          <a:blip r:embed="rId3">
            <a:alphaModFix/>
          </a:blip>
          <a:srcRect/>
          <a:stretch/>
        </p:blipFill>
        <p:spPr>
          <a:xfrm>
            <a:off x="461694" y="1491310"/>
            <a:ext cx="3921070" cy="2450668"/>
          </a:xfrm>
          <a:prstGeom prst="rect">
            <a:avLst/>
          </a:prstGeom>
          <a:noFill/>
          <a:ln>
            <a:noFill/>
          </a:ln>
        </p:spPr>
      </p:pic>
      <p:pic>
        <p:nvPicPr>
          <p:cNvPr id="424" name="Google Shape;424;p46" descr="Rastreador via Satélite: Como Funciona e Vantagens"/>
          <p:cNvPicPr preferRelativeResize="0"/>
          <p:nvPr/>
        </p:nvPicPr>
        <p:blipFill rotWithShape="1">
          <a:blip r:embed="rId4">
            <a:alphaModFix/>
          </a:blip>
          <a:srcRect/>
          <a:stretch/>
        </p:blipFill>
        <p:spPr>
          <a:xfrm>
            <a:off x="0" y="4141356"/>
            <a:ext cx="4844459" cy="27166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430" name="Google Shape;43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p>
            <a:pPr marL="228600" lvl="0" indent="-228600" algn="ctr" rtl="0">
              <a:lnSpc>
                <a:spcPct val="90000"/>
              </a:lnSpc>
              <a:spcBef>
                <a:spcPts val="0"/>
              </a:spcBef>
              <a:spcAft>
                <a:spcPts val="0"/>
              </a:spcAft>
              <a:buClr>
                <a:schemeClr val="dk1"/>
              </a:buClr>
              <a:buSzPts val="2000"/>
              <a:buChar char="•"/>
            </a:pPr>
            <a:r>
              <a:rPr lang="pt-BR" sz="2000" u="sng">
                <a:solidFill>
                  <a:schemeClr val="hlink"/>
                </a:solidFill>
                <a:hlinkClick r:id="rId3"/>
              </a:rPr>
              <a:t>https://drive.google.com/file/d/1tsm4b1q59ZaMnZ3RnG0ZlFtsY08yz4Ng/view?usp=sharing</a:t>
            </a:r>
            <a:endParaRPr sz="2000"/>
          </a:p>
          <a:p>
            <a:pPr marL="0" lvl="0" indent="0" algn="l" rtl="0">
              <a:lnSpc>
                <a:spcPct val="90000"/>
              </a:lnSpc>
              <a:spcBef>
                <a:spcPts val="1000"/>
              </a:spcBef>
              <a:spcAft>
                <a:spcPts val="0"/>
              </a:spcAft>
              <a:buClr>
                <a:schemeClr val="dk1"/>
              </a:buClr>
              <a:buSzPts val="2800"/>
              <a:buNone/>
            </a:pPr>
            <a:endParaRPr/>
          </a:p>
        </p:txBody>
      </p:sp>
      <p:pic>
        <p:nvPicPr>
          <p:cNvPr id="431" name="Google Shape;431;p47"/>
          <p:cNvPicPr preferRelativeResize="0"/>
          <p:nvPr/>
        </p:nvPicPr>
        <p:blipFill rotWithShape="1">
          <a:blip r:embed="rId4">
            <a:alphaModFix/>
          </a:blip>
          <a:srcRect/>
          <a:stretch/>
        </p:blipFill>
        <p:spPr>
          <a:xfrm>
            <a:off x="6315906" y="14500"/>
            <a:ext cx="5876094" cy="3622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Quizz</a:t>
            </a:r>
            <a:endParaRPr/>
          </a:p>
        </p:txBody>
      </p:sp>
      <p:sp>
        <p:nvSpPr>
          <p:cNvPr id="437" name="Google Shape;437;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p>
            <a:pPr marL="228600" lvl="0" indent="-228600" algn="ctr" rtl="0">
              <a:lnSpc>
                <a:spcPct val="90000"/>
              </a:lnSpc>
              <a:spcBef>
                <a:spcPts val="0"/>
              </a:spcBef>
              <a:spcAft>
                <a:spcPts val="0"/>
              </a:spcAft>
              <a:buClr>
                <a:schemeClr val="dk1"/>
              </a:buClr>
              <a:buSzPts val="2000"/>
              <a:buChar char="•"/>
            </a:pPr>
            <a:r>
              <a:rPr lang="pt-BR" sz="2000" u="sng">
                <a:solidFill>
                  <a:schemeClr val="hlink"/>
                </a:solidFill>
                <a:hlinkClick r:id="rId3"/>
              </a:rPr>
              <a:t>https://forms.gle/ExfRxyVqT8hPA1jx9</a:t>
            </a:r>
            <a:endParaRPr sz="2000"/>
          </a:p>
        </p:txBody>
      </p:sp>
      <p:pic>
        <p:nvPicPr>
          <p:cNvPr id="438" name="Google Shape;438;p48" descr="Google forms - Free logo icons"/>
          <p:cNvPicPr preferRelativeResize="0"/>
          <p:nvPr/>
        </p:nvPicPr>
        <p:blipFill rotWithShape="1">
          <a:blip r:embed="rId4">
            <a:alphaModFix/>
          </a:blip>
          <a:srcRect/>
          <a:stretch/>
        </p:blipFill>
        <p:spPr>
          <a:xfrm>
            <a:off x="420466" y="1690688"/>
            <a:ext cx="3233590" cy="32335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9"/>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449" name="Google Shape;449;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https://github.com/sayakpaul/MIRNet-TFLite-TRT</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https://github.com/bhattbhavesh91/low-light-image-enhancement-tutorial</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https://github.com/sayakpaul/MIRNet-TFLite-TRT?tab=readme-ov-file</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https://github.com/soumik12345/MIRNet/?tab=readme-ov-file</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https://arxiv.org/pdf/2003.06792v2</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https://www.youtube.com/watch?v=BMza5yrwZ9s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https://www.youtube.com/watch?v=BdJT3u71EDo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https://keras.io/examples/vision/mirnet/</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https://colab.research.google.com/github/Rishit-dagli/MIRNet-TFJS/blob/main/MIRNet_TFJS.ipynb#scrollTo=1VEYuMMPEcQh</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2"/>
              </a:rPr>
              <a:t>https://colab.research.google.com/github/Rishit-dagli/MIRNet-TFJS/blob/main/MIRNet_Saved_Model.ipynb#scrollTo=eJTia8yDMzfp</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3"/>
              </a:rPr>
              <a:t>https://link.springer.com/chapter/10.1007/978-3-030-67070-2_24</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4"/>
              </a:rPr>
              <a:t>https://rishit-dagli.github.io/MIRNet-TFJS/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113" name="Google Shape;11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Câmeras de smartphone possui abertura pequena da câmera, por consequência frequentemente produz imagens com ruído e baixo contraste.</a:t>
            </a:r>
            <a:endParaRPr/>
          </a:p>
        </p:txBody>
      </p:sp>
      <p:pic>
        <p:nvPicPr>
          <p:cNvPr id="114" name="Google Shape;114;p16"/>
          <p:cNvPicPr preferRelativeResize="0"/>
          <p:nvPr/>
        </p:nvPicPr>
        <p:blipFill rotWithShape="1">
          <a:blip r:embed="rId3">
            <a:alphaModFix/>
          </a:blip>
          <a:srcRect/>
          <a:stretch/>
        </p:blipFill>
        <p:spPr>
          <a:xfrm>
            <a:off x="241895" y="3199699"/>
            <a:ext cx="11708209" cy="2977264"/>
          </a:xfrm>
          <a:prstGeom prst="rect">
            <a:avLst/>
          </a:prstGeom>
          <a:noFill/>
          <a:ln>
            <a:noFill/>
          </a:ln>
        </p:spPr>
      </p:pic>
      <p:sp>
        <p:nvSpPr>
          <p:cNvPr id="115" name="Google Shape;115;p16"/>
          <p:cNvSpPr txBox="1"/>
          <p:nvPr/>
        </p:nvSpPr>
        <p:spPr>
          <a:xfrm>
            <a:off x="1528430" y="6176963"/>
            <a:ext cx="8638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Ruído</a:t>
            </a:r>
            <a:endParaRPr/>
          </a:p>
        </p:txBody>
      </p:sp>
      <p:sp>
        <p:nvSpPr>
          <p:cNvPr id="116" name="Google Shape;116;p16"/>
          <p:cNvSpPr txBox="1"/>
          <p:nvPr/>
        </p:nvSpPr>
        <p:spPr>
          <a:xfrm>
            <a:off x="4147583" y="6179769"/>
            <a:ext cx="1806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Baixo contraste</a:t>
            </a:r>
            <a:endParaRPr/>
          </a:p>
        </p:txBody>
      </p:sp>
      <p:sp>
        <p:nvSpPr>
          <p:cNvPr id="117" name="Google Shape;117;p16"/>
          <p:cNvSpPr txBox="1"/>
          <p:nvPr/>
        </p:nvSpPr>
        <p:spPr>
          <a:xfrm>
            <a:off x="7542913" y="6201587"/>
            <a:ext cx="14947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Brilho baixo</a:t>
            </a:r>
            <a:endParaRPr/>
          </a:p>
        </p:txBody>
      </p:sp>
      <p:sp>
        <p:nvSpPr>
          <p:cNvPr id="118" name="Google Shape;118;p16"/>
          <p:cNvSpPr txBox="1"/>
          <p:nvPr/>
        </p:nvSpPr>
        <p:spPr>
          <a:xfrm>
            <a:off x="10182000" y="6176963"/>
            <a:ext cx="13436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Brilho alto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24" name="Google Shape;12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marL="228600" lvl="0" indent="-50800" algn="l" rtl="0">
              <a:lnSpc>
                <a:spcPct val="90000"/>
              </a:lnSpc>
              <a:spcBef>
                <a:spcPts val="1000"/>
              </a:spcBef>
              <a:spcAft>
                <a:spcPts val="0"/>
              </a:spcAft>
              <a:buClr>
                <a:schemeClr val="dk1"/>
              </a:buClr>
              <a:buSzPts val="2800"/>
              <a:buNone/>
            </a:pPr>
            <a:endParaRPr/>
          </a:p>
        </p:txBody>
      </p:sp>
      <p:pic>
        <p:nvPicPr>
          <p:cNvPr id="125" name="Google Shape;125;p17"/>
          <p:cNvPicPr preferRelativeResize="0"/>
          <p:nvPr/>
        </p:nvPicPr>
        <p:blipFill rotWithShape="1">
          <a:blip r:embed="rId3">
            <a:alphaModFix/>
          </a:blip>
          <a:srcRect/>
          <a:stretch/>
        </p:blipFill>
        <p:spPr>
          <a:xfrm>
            <a:off x="1519237" y="2716508"/>
            <a:ext cx="9464196" cy="2466975"/>
          </a:xfrm>
          <a:prstGeom prst="rect">
            <a:avLst/>
          </a:prstGeom>
          <a:noFill/>
          <a:ln>
            <a:noFill/>
          </a:ln>
        </p:spPr>
      </p:pic>
      <p:sp>
        <p:nvSpPr>
          <p:cNvPr id="126" name="Google Shape;126;p17"/>
          <p:cNvSpPr/>
          <p:nvPr/>
        </p:nvSpPr>
        <p:spPr>
          <a:xfrm>
            <a:off x="5060488" y="3508743"/>
            <a:ext cx="2381693"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Eliminar o ruído (Denoising)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32" name="Google Shape;13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marL="228600" lvl="0" indent="-50800" algn="l" rtl="0">
              <a:lnSpc>
                <a:spcPct val="90000"/>
              </a:lnSpc>
              <a:spcBef>
                <a:spcPts val="1000"/>
              </a:spcBef>
              <a:spcAft>
                <a:spcPts val="0"/>
              </a:spcAft>
              <a:buClr>
                <a:schemeClr val="dk1"/>
              </a:buClr>
              <a:buSzPts val="2800"/>
              <a:buNone/>
            </a:pPr>
            <a:endParaRPr/>
          </a:p>
        </p:txBody>
      </p:sp>
      <p:pic>
        <p:nvPicPr>
          <p:cNvPr id="133" name="Google Shape;133;p18"/>
          <p:cNvPicPr preferRelativeResize="0"/>
          <p:nvPr/>
        </p:nvPicPr>
        <p:blipFill rotWithShape="1">
          <a:blip r:embed="rId3">
            <a:alphaModFix/>
          </a:blip>
          <a:srcRect/>
          <a:stretch/>
        </p:blipFill>
        <p:spPr>
          <a:xfrm>
            <a:off x="1504950" y="2767806"/>
            <a:ext cx="9182100" cy="2466975"/>
          </a:xfrm>
          <a:prstGeom prst="rect">
            <a:avLst/>
          </a:prstGeom>
          <a:noFill/>
          <a:ln>
            <a:noFill/>
          </a:ln>
        </p:spPr>
      </p:pic>
      <p:sp>
        <p:nvSpPr>
          <p:cNvPr id="134" name="Google Shape;134;p18"/>
          <p:cNvSpPr/>
          <p:nvPr/>
        </p:nvSpPr>
        <p:spPr>
          <a:xfrm>
            <a:off x="4905153" y="3560041"/>
            <a:ext cx="2381693"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Alta resolução </a:t>
            </a:r>
            <a:br>
              <a:rPr lang="pt-BR" sz="2000">
                <a:solidFill>
                  <a:schemeClr val="lt1"/>
                </a:solidFill>
                <a:latin typeface="Calibri"/>
                <a:ea typeface="Calibri"/>
                <a:cs typeface="Calibri"/>
                <a:sym typeface="Calibri"/>
              </a:rPr>
            </a:br>
            <a:r>
              <a:rPr lang="pt-BR" sz="2000">
                <a:solidFill>
                  <a:schemeClr val="lt1"/>
                </a:solidFill>
                <a:latin typeface="Calibri"/>
                <a:ea typeface="Calibri"/>
                <a:cs typeface="Calibri"/>
                <a:sym typeface="Calibri"/>
              </a:rPr>
              <a:t>(Super Resolution</a:t>
            </a:r>
            <a:r>
              <a:rPr lang="pt-BR" sz="1800">
                <a:solidFill>
                  <a:schemeClr val="lt1"/>
                </a:solidFill>
                <a:latin typeface="Calibri"/>
                <a:ea typeface="Calibri"/>
                <a:cs typeface="Calibri"/>
                <a:sym typeface="Calibri"/>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40" name="Google Shape;14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da imagem: Procedimento para melhorar a qualidade visual das imagens, com ajustes de cores e contraste.</a:t>
            </a:r>
            <a:endParaRPr/>
          </a:p>
        </p:txBody>
      </p:sp>
      <p:pic>
        <p:nvPicPr>
          <p:cNvPr id="141" name="Google Shape;141;p19"/>
          <p:cNvPicPr preferRelativeResize="0"/>
          <p:nvPr/>
        </p:nvPicPr>
        <p:blipFill rotWithShape="1">
          <a:blip r:embed="rId3">
            <a:alphaModFix/>
          </a:blip>
          <a:srcRect/>
          <a:stretch/>
        </p:blipFill>
        <p:spPr>
          <a:xfrm>
            <a:off x="781050" y="2939256"/>
            <a:ext cx="10629900" cy="2124075"/>
          </a:xfrm>
          <a:prstGeom prst="rect">
            <a:avLst/>
          </a:prstGeom>
          <a:noFill/>
          <a:ln>
            <a:noFill/>
          </a:ln>
        </p:spPr>
      </p:pic>
      <p:sp>
        <p:nvSpPr>
          <p:cNvPr id="142" name="Google Shape;142;p19"/>
          <p:cNvSpPr/>
          <p:nvPr/>
        </p:nvSpPr>
        <p:spPr>
          <a:xfrm>
            <a:off x="4805916" y="3560041"/>
            <a:ext cx="2573079"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Aprimoramento</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48" name="Google Shape;14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Redes neurais convolucionais (</a:t>
            </a:r>
            <a:r>
              <a:rPr lang="pt-BR" b="1"/>
              <a:t>CNNs</a:t>
            </a:r>
            <a:r>
              <a:rPr lang="pt-BR"/>
              <a:t>) são bastante efetivas para restauração e aprimoramento de imagens e vídeos.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b="1"/>
              <a:t>CNNs </a:t>
            </a:r>
            <a:r>
              <a:rPr lang="pt-BR"/>
              <a:t>possui capacidade forte para aprendizado de grandes escalas de datasets como COCO, ImageNet.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54" name="Google Shape;154;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projeto de rede em escala única (alta resolução)</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228600" algn="l" rtl="0">
              <a:lnSpc>
                <a:spcPct val="90000"/>
              </a:lnSpc>
              <a:spcBef>
                <a:spcPts val="1000"/>
              </a:spcBef>
              <a:spcAft>
                <a:spcPts val="0"/>
              </a:spcAft>
              <a:buClr>
                <a:schemeClr val="dk1"/>
              </a:buClr>
              <a:buSzPts val="2800"/>
              <a:buChar char="•"/>
            </a:pPr>
            <a:r>
              <a:rPr lang="pt-BR" b="1" dirty="0"/>
              <a:t>Encode-</a:t>
            </a:r>
            <a:r>
              <a:rPr lang="pt-BR" b="1" dirty="0" err="1"/>
              <a:t>Decoder</a:t>
            </a:r>
            <a:r>
              <a:rPr lang="pt-BR" b="1" dirty="0"/>
              <a:t> (</a:t>
            </a:r>
            <a:r>
              <a:rPr lang="pt-BR" b="1" dirty="0" err="1"/>
              <a:t>Downsampling</a:t>
            </a:r>
            <a:r>
              <a:rPr lang="pt-BR" b="1" dirty="0"/>
              <a:t> </a:t>
            </a:r>
            <a:r>
              <a:rPr lang="pt-BR" b="1" dirty="0" err="1"/>
              <a:t>and</a:t>
            </a:r>
            <a:r>
              <a:rPr lang="pt-BR" b="1" dirty="0"/>
              <a:t> </a:t>
            </a:r>
            <a:r>
              <a:rPr lang="pt-BR" b="1" dirty="0" err="1"/>
              <a:t>Upsamplig</a:t>
            </a:r>
            <a:r>
              <a:rPr lang="pt-BR" b="1" dirty="0"/>
              <a:t>)</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55" name="Google Shape;155;p21"/>
          <p:cNvSpPr/>
          <p:nvPr/>
        </p:nvSpPr>
        <p:spPr>
          <a:xfrm>
            <a:off x="1433461" y="2616500"/>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21"/>
          <p:cNvSpPr/>
          <p:nvPr/>
        </p:nvSpPr>
        <p:spPr>
          <a:xfrm>
            <a:off x="2032429" y="2598687"/>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21"/>
          <p:cNvSpPr/>
          <p:nvPr/>
        </p:nvSpPr>
        <p:spPr>
          <a:xfrm>
            <a:off x="2935828" y="2547282"/>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21"/>
          <p:cNvSpPr/>
          <p:nvPr/>
        </p:nvSpPr>
        <p:spPr>
          <a:xfrm>
            <a:off x="4768997" y="2561481"/>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21"/>
          <p:cNvSpPr txBox="1"/>
          <p:nvPr/>
        </p:nvSpPr>
        <p:spPr>
          <a:xfrm>
            <a:off x="3803185" y="2737592"/>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dirty="0">
                <a:solidFill>
                  <a:schemeClr val="dk1"/>
                </a:solidFill>
                <a:latin typeface="Calibri"/>
                <a:ea typeface="Calibri"/>
                <a:cs typeface="Calibri"/>
                <a:sym typeface="Calibri"/>
              </a:rPr>
              <a:t>...</a:t>
            </a:r>
            <a:endParaRPr dirty="0"/>
          </a:p>
        </p:txBody>
      </p:sp>
      <p:sp>
        <p:nvSpPr>
          <p:cNvPr id="160" name="Google Shape;160;p21"/>
          <p:cNvSpPr/>
          <p:nvPr/>
        </p:nvSpPr>
        <p:spPr>
          <a:xfrm>
            <a:off x="633638" y="3193757"/>
            <a:ext cx="648586" cy="2360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21"/>
          <p:cNvSpPr/>
          <p:nvPr/>
        </p:nvSpPr>
        <p:spPr>
          <a:xfrm>
            <a:off x="6209842" y="3150205"/>
            <a:ext cx="794779" cy="28132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21"/>
          <p:cNvSpPr/>
          <p:nvPr/>
        </p:nvSpPr>
        <p:spPr>
          <a:xfrm>
            <a:off x="1313054" y="5022860"/>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21"/>
          <p:cNvSpPr/>
          <p:nvPr/>
        </p:nvSpPr>
        <p:spPr>
          <a:xfrm>
            <a:off x="2025435" y="5186756"/>
            <a:ext cx="875861" cy="80090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21"/>
          <p:cNvSpPr/>
          <p:nvPr/>
        </p:nvSpPr>
        <p:spPr>
          <a:xfrm>
            <a:off x="2784992" y="5404992"/>
            <a:ext cx="723014" cy="512525"/>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21"/>
          <p:cNvSpPr txBox="1"/>
          <p:nvPr/>
        </p:nvSpPr>
        <p:spPr>
          <a:xfrm>
            <a:off x="3383960" y="5233265"/>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66" name="Google Shape;166;p21"/>
          <p:cNvSpPr/>
          <p:nvPr/>
        </p:nvSpPr>
        <p:spPr>
          <a:xfrm>
            <a:off x="632571" y="5469176"/>
            <a:ext cx="648586" cy="2360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21"/>
          <p:cNvSpPr/>
          <p:nvPr/>
        </p:nvSpPr>
        <p:spPr>
          <a:xfrm>
            <a:off x="3844483" y="5404991"/>
            <a:ext cx="723014" cy="512525"/>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21"/>
          <p:cNvSpPr/>
          <p:nvPr/>
        </p:nvSpPr>
        <p:spPr>
          <a:xfrm>
            <a:off x="4475556" y="5260801"/>
            <a:ext cx="875861" cy="80090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1"/>
          <p:cNvSpPr/>
          <p:nvPr/>
        </p:nvSpPr>
        <p:spPr>
          <a:xfrm>
            <a:off x="5177531" y="5094135"/>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1"/>
          <p:cNvSpPr/>
          <p:nvPr/>
        </p:nvSpPr>
        <p:spPr>
          <a:xfrm>
            <a:off x="6209842" y="5571971"/>
            <a:ext cx="794779" cy="28132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1"/>
          <p:cNvSpPr/>
          <p:nvPr/>
        </p:nvSpPr>
        <p:spPr>
          <a:xfrm>
            <a:off x="7243429" y="2630321"/>
            <a:ext cx="670738" cy="588169"/>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21"/>
          <p:cNvSpPr txBox="1"/>
          <p:nvPr/>
        </p:nvSpPr>
        <p:spPr>
          <a:xfrm>
            <a:off x="7809155" y="2612508"/>
            <a:ext cx="280699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73" name="Google Shape;173;p21"/>
          <p:cNvSpPr/>
          <p:nvPr/>
        </p:nvSpPr>
        <p:spPr>
          <a:xfrm>
            <a:off x="7243429" y="5045852"/>
            <a:ext cx="670738" cy="588169"/>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21"/>
          <p:cNvSpPr txBox="1"/>
          <p:nvPr/>
        </p:nvSpPr>
        <p:spPr>
          <a:xfrm>
            <a:off x="7847337" y="5143034"/>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1"/>
          <p:cNvSpPr/>
          <p:nvPr/>
        </p:nvSpPr>
        <p:spPr>
          <a:xfrm rot="-8625417">
            <a:off x="7256670" y="5744571"/>
            <a:ext cx="498587" cy="217441"/>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21"/>
          <p:cNvSpPr/>
          <p:nvPr/>
        </p:nvSpPr>
        <p:spPr>
          <a:xfrm rot="-8625417">
            <a:off x="7256669" y="3406942"/>
            <a:ext cx="498587" cy="217441"/>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1638</Words>
  <Application>Microsoft Office PowerPoint</Application>
  <PresentationFormat>Widescreen</PresentationFormat>
  <Paragraphs>222</Paragraphs>
  <Slides>39</Slides>
  <Notes>39</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39</vt:i4>
      </vt:variant>
    </vt:vector>
  </HeadingPairs>
  <TitlesOfParts>
    <vt:vector size="42" baseType="lpstr">
      <vt:lpstr>Arial</vt:lpstr>
      <vt:lpstr>Calibri</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 - Vantagens</vt:lpstr>
      <vt:lpstr>Vantagens e desvantagens - Desvantagens</vt:lpstr>
      <vt:lpstr>Exemplo(s) de aplicação</vt:lpstr>
      <vt:lpstr>Exemplo(s) de aplicação</vt:lpstr>
      <vt:lpstr>Quizz</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miRNET </dc:title>
  <cp:lastModifiedBy>Hyago Silva</cp:lastModifiedBy>
  <cp:revision>2</cp:revision>
  <dcterms:modified xsi:type="dcterms:W3CDTF">2024-05-16T23:57:27Z</dcterms:modified>
</cp:coreProperties>
</file>